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FB537A7-05A1-D44F-A5A3-A4B4436B6F8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282"/>
            <p14:sldId id="283"/>
            <p14:sldId id="284"/>
            <p14:sldId id="285"/>
            <p14:sldId id="286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Lopez" initials="S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4656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3BF0A-8FF3-4B43-A02D-AF89FA08605D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F5D8E2A-45C3-7748-8DEF-CABAAE730F2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b="1" dirty="0">
              <a:solidFill>
                <a:schemeClr val="tx2"/>
              </a:solidFill>
            </a:rPr>
            <a:t>Falta de </a:t>
          </a:r>
          <a:r>
            <a:rPr lang="es-ES" b="1" dirty="0" err="1">
              <a:solidFill>
                <a:schemeClr val="tx2"/>
              </a:solidFill>
            </a:rPr>
            <a:t>capacitat</a:t>
          </a:r>
          <a:r>
            <a:rPr lang="es-ES" b="1" dirty="0">
              <a:solidFill>
                <a:schemeClr val="tx2"/>
              </a:solidFill>
            </a:rPr>
            <a:t> de </a:t>
          </a:r>
          <a:r>
            <a:rPr lang="es-ES" b="1" dirty="0" err="1">
              <a:solidFill>
                <a:schemeClr val="tx2"/>
              </a:solidFill>
            </a:rPr>
            <a:t>consum</a:t>
          </a:r>
          <a:r>
            <a:rPr lang="es-ES" b="1" dirty="0">
              <a:solidFill>
                <a:schemeClr val="tx2"/>
              </a:solidFill>
            </a:rPr>
            <a:t> </a:t>
          </a:r>
        </a:p>
      </dgm:t>
    </dgm:pt>
    <dgm:pt modelId="{6383127C-CE55-614A-87CC-149B6BB8F229}" type="parTrans" cxnId="{9986D867-98DB-DE41-B7E8-B5AFF9ACD3EF}">
      <dgm:prSet/>
      <dgm:spPr/>
      <dgm:t>
        <a:bodyPr/>
        <a:lstStyle/>
        <a:p>
          <a:endParaRPr lang="es-ES"/>
        </a:p>
      </dgm:t>
    </dgm:pt>
    <dgm:pt modelId="{A9F1E6A6-13DF-AE46-80EC-00D7ADFA052D}" type="sibTrans" cxnId="{9986D867-98DB-DE41-B7E8-B5AFF9ACD3EF}">
      <dgm:prSet/>
      <dgm:spPr/>
      <dgm:t>
        <a:bodyPr/>
        <a:lstStyle/>
        <a:p>
          <a:endParaRPr lang="es-ES"/>
        </a:p>
      </dgm:t>
    </dgm:pt>
    <dgm:pt modelId="{21618C2D-CFB8-CE45-BFCA-30411F0C4627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s-ES" sz="2000" b="1" dirty="0">
            <a:solidFill>
              <a:schemeClr val="tx2"/>
            </a:solidFill>
          </a:endParaRPr>
        </a:p>
        <a:p>
          <a:pPr>
            <a:buFont typeface="Arial" panose="020B0604020202020204" pitchFamily="34" charset="0"/>
            <a:buChar char="•"/>
          </a:pPr>
          <a:r>
            <a:rPr lang="es-ES" sz="2000" b="1" dirty="0">
              <a:solidFill>
                <a:schemeClr val="tx2"/>
              </a:solidFill>
            </a:rPr>
            <a:t>Les </a:t>
          </a:r>
          <a:r>
            <a:rPr lang="es-ES" sz="2000" b="1" dirty="0" err="1">
              <a:solidFill>
                <a:schemeClr val="tx2"/>
              </a:solidFill>
            </a:rPr>
            <a:t>empreses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competeixen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lliurement</a:t>
          </a:r>
          <a:r>
            <a:rPr lang="es-ES" sz="2000" b="1" dirty="0">
              <a:solidFill>
                <a:schemeClr val="tx2"/>
              </a:solidFill>
            </a:rPr>
            <a:t> per </a:t>
          </a:r>
          <a:r>
            <a:rPr lang="es-ES" sz="2000" b="1" dirty="0" err="1">
              <a:solidFill>
                <a:schemeClr val="tx2"/>
              </a:solidFill>
            </a:rPr>
            <a:t>obtenir</a:t>
          </a:r>
          <a:r>
            <a:rPr lang="es-ES" sz="2000" b="1" dirty="0">
              <a:solidFill>
                <a:schemeClr val="tx2"/>
              </a:solidFill>
            </a:rPr>
            <a:t> el </a:t>
          </a:r>
          <a:r>
            <a:rPr lang="es-ES" sz="2000" b="1" dirty="0" err="1">
              <a:solidFill>
                <a:schemeClr val="tx2"/>
              </a:solidFill>
            </a:rPr>
            <a:t>màxim</a:t>
          </a:r>
          <a:r>
            <a:rPr lang="es-ES" sz="2000" b="1" dirty="0">
              <a:solidFill>
                <a:schemeClr val="tx2"/>
              </a:solidFill>
            </a:rPr>
            <a:t> de </a:t>
          </a:r>
          <a:r>
            <a:rPr lang="es-ES" sz="2000" b="1" dirty="0" err="1">
              <a:solidFill>
                <a:schemeClr val="tx2"/>
              </a:solidFill>
            </a:rPr>
            <a:t>benefici</a:t>
          </a:r>
          <a:r>
            <a:rPr lang="es-ES" sz="2000" b="1" dirty="0">
              <a:solidFill>
                <a:schemeClr val="tx2"/>
              </a:solidFill>
            </a:rPr>
            <a:t>. </a:t>
          </a:r>
          <a:r>
            <a:rPr lang="es-ES" sz="2000" b="1" dirty="0" err="1">
              <a:solidFill>
                <a:schemeClr val="tx2"/>
              </a:solidFill>
            </a:rPr>
            <a:t>Això</a:t>
          </a:r>
          <a:r>
            <a:rPr lang="es-ES" sz="2000" b="1" dirty="0">
              <a:solidFill>
                <a:schemeClr val="tx2"/>
              </a:solidFill>
            </a:rPr>
            <a:t> genera </a:t>
          </a:r>
          <a:r>
            <a:rPr lang="es-ES" sz="2000" b="1" dirty="0" err="1">
              <a:solidFill>
                <a:schemeClr val="tx2"/>
              </a:solidFill>
            </a:rPr>
            <a:t>especulació</a:t>
          </a:r>
          <a:r>
            <a:rPr lang="es-ES" sz="2000" b="1" dirty="0">
              <a:solidFill>
                <a:schemeClr val="tx2"/>
              </a:solidFill>
            </a:rPr>
            <a:t> (comprar </a:t>
          </a:r>
          <a:r>
            <a:rPr lang="es-ES" sz="2000" b="1" dirty="0" err="1">
              <a:solidFill>
                <a:schemeClr val="tx2"/>
              </a:solidFill>
            </a:rPr>
            <a:t>béns</a:t>
          </a:r>
          <a:r>
            <a:rPr lang="es-ES" sz="2000" b="1" dirty="0">
              <a:solidFill>
                <a:schemeClr val="tx2"/>
              </a:solidFill>
            </a:rPr>
            <a:t>/</a:t>
          </a:r>
          <a:r>
            <a:rPr lang="es-ES" sz="2000" b="1" dirty="0" err="1">
              <a:solidFill>
                <a:schemeClr val="tx2"/>
              </a:solidFill>
            </a:rPr>
            <a:t>serveis</a:t>
          </a:r>
          <a:r>
            <a:rPr lang="es-ES" sz="2000" b="1" dirty="0">
              <a:solidFill>
                <a:schemeClr val="tx2"/>
              </a:solidFill>
            </a:rPr>
            <a:t> per </a:t>
          </a:r>
          <a:r>
            <a:rPr lang="es-ES" sz="2000" b="1" dirty="0" err="1">
              <a:solidFill>
                <a:schemeClr val="tx2"/>
              </a:solidFill>
            </a:rPr>
            <a:t>vendre’ls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més</a:t>
          </a:r>
          <a:r>
            <a:rPr lang="es-ES" sz="2000" b="1" dirty="0">
              <a:solidFill>
                <a:schemeClr val="tx2"/>
              </a:solidFill>
            </a:rPr>
            <a:t> cars </a:t>
          </a:r>
          <a:r>
            <a:rPr lang="es-ES" sz="2000" b="1" dirty="0" err="1">
              <a:solidFill>
                <a:schemeClr val="tx2"/>
              </a:solidFill>
            </a:rPr>
            <a:t>després</a:t>
          </a:r>
          <a:r>
            <a:rPr lang="es-ES" sz="2000" b="1" dirty="0">
              <a:solidFill>
                <a:schemeClr val="tx2"/>
              </a:solidFill>
            </a:rPr>
            <a:t>). </a:t>
          </a:r>
          <a:r>
            <a:rPr lang="es-ES" sz="2000" b="1" dirty="0" err="1">
              <a:solidFill>
                <a:schemeClr val="tx2"/>
              </a:solidFill>
            </a:rPr>
            <a:t>Quan</a:t>
          </a:r>
          <a:r>
            <a:rPr lang="es-ES" sz="2000" b="1" dirty="0">
              <a:solidFill>
                <a:schemeClr val="tx2"/>
              </a:solidFill>
            </a:rPr>
            <a:t> les </a:t>
          </a:r>
          <a:r>
            <a:rPr lang="es-ES" sz="2000" b="1" dirty="0" err="1">
              <a:solidFill>
                <a:schemeClr val="tx2"/>
              </a:solidFill>
            </a:rPr>
            <a:t>expectatives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canvien</a:t>
          </a:r>
          <a:r>
            <a:rPr lang="es-ES" sz="2000" b="1" dirty="0">
              <a:solidFill>
                <a:schemeClr val="tx2"/>
              </a:solidFill>
            </a:rPr>
            <a:t>, es ven </a:t>
          </a:r>
          <a:r>
            <a:rPr lang="es-ES" sz="2000" b="1" dirty="0" err="1">
              <a:solidFill>
                <a:schemeClr val="tx2"/>
              </a:solidFill>
            </a:rPr>
            <a:t>tot</a:t>
          </a:r>
          <a:r>
            <a:rPr lang="es-ES" sz="2000" b="1" dirty="0">
              <a:solidFill>
                <a:schemeClr val="tx2"/>
              </a:solidFill>
            </a:rPr>
            <a:t> de </a:t>
          </a:r>
          <a:r>
            <a:rPr lang="es-ES" sz="2000" b="1" dirty="0" err="1">
              <a:solidFill>
                <a:schemeClr val="tx2"/>
              </a:solidFill>
            </a:rPr>
            <a:t>cop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pels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inversors</a:t>
          </a:r>
          <a:r>
            <a:rPr lang="es-ES" sz="2000" b="1" dirty="0">
              <a:solidFill>
                <a:schemeClr val="tx2"/>
              </a:solidFill>
            </a:rPr>
            <a:t> </a:t>
          </a:r>
        </a:p>
      </dgm:t>
    </dgm:pt>
    <dgm:pt modelId="{06E822A4-116F-7145-8F47-02A291D0C900}" type="parTrans" cxnId="{B7A2585D-EAE5-3C48-B8F8-E0D24ABE8561}">
      <dgm:prSet/>
      <dgm:spPr/>
      <dgm:t>
        <a:bodyPr/>
        <a:lstStyle/>
        <a:p>
          <a:endParaRPr lang="es-ES"/>
        </a:p>
      </dgm:t>
    </dgm:pt>
    <dgm:pt modelId="{38C150BE-C66D-7647-BAB9-551CA54C5652}" type="sibTrans" cxnId="{B7A2585D-EAE5-3C48-B8F8-E0D24ABE8561}">
      <dgm:prSet/>
      <dgm:spPr/>
      <dgm:t>
        <a:bodyPr/>
        <a:lstStyle/>
        <a:p>
          <a:endParaRPr lang="es-ES"/>
        </a:p>
      </dgm:t>
    </dgm:pt>
    <dgm:pt modelId="{7CF494D5-0165-7C44-B097-F20B508897F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s-ES" dirty="0"/>
        </a:p>
        <a:p>
          <a:pPr>
            <a:buFont typeface="Arial" panose="020B0604020202020204" pitchFamily="34" charset="0"/>
            <a:buChar char="•"/>
          </a:pPr>
          <a:r>
            <a:rPr lang="es-ES" b="1" dirty="0" err="1">
              <a:solidFill>
                <a:schemeClr val="tx2"/>
              </a:solidFill>
            </a:rPr>
            <a:t>Baixada</a:t>
          </a:r>
          <a:r>
            <a:rPr lang="es-ES" b="1" dirty="0">
              <a:solidFill>
                <a:schemeClr val="tx2"/>
              </a:solidFill>
            </a:rPr>
            <a:t> brusca </a:t>
          </a:r>
          <a:r>
            <a:rPr lang="es-ES" b="1" dirty="0" err="1">
              <a:solidFill>
                <a:schemeClr val="tx2"/>
              </a:solidFill>
            </a:rPr>
            <a:t>dels</a:t>
          </a:r>
          <a:r>
            <a:rPr lang="es-ES" b="1" dirty="0">
              <a:solidFill>
                <a:schemeClr val="tx2"/>
              </a:solidFill>
            </a:rPr>
            <a:t> </a:t>
          </a:r>
          <a:r>
            <a:rPr lang="es-ES" b="1" dirty="0" err="1">
              <a:solidFill>
                <a:schemeClr val="tx2"/>
              </a:solidFill>
            </a:rPr>
            <a:t>preus</a:t>
          </a:r>
          <a:endParaRPr lang="es-ES" b="1" dirty="0">
            <a:solidFill>
              <a:schemeClr val="tx2"/>
            </a:solidFill>
          </a:endParaRPr>
        </a:p>
      </dgm:t>
    </dgm:pt>
    <dgm:pt modelId="{AFCB3C65-BA59-B04E-B70D-7EB89C27E78F}" type="parTrans" cxnId="{82E3B6D1-B82E-104A-A8F8-42C3E4635873}">
      <dgm:prSet/>
      <dgm:spPr/>
      <dgm:t>
        <a:bodyPr/>
        <a:lstStyle/>
        <a:p>
          <a:endParaRPr lang="es-ES"/>
        </a:p>
      </dgm:t>
    </dgm:pt>
    <dgm:pt modelId="{279E7E8E-96E3-944E-A20B-D90BB008B482}" type="sibTrans" cxnId="{82E3B6D1-B82E-104A-A8F8-42C3E4635873}">
      <dgm:prSet/>
      <dgm:spPr/>
      <dgm:t>
        <a:bodyPr/>
        <a:lstStyle/>
        <a:p>
          <a:endParaRPr lang="es-ES"/>
        </a:p>
      </dgm:t>
    </dgm:pt>
    <dgm:pt modelId="{2E855C61-13DD-2846-9F80-DE74009F0BDB}">
      <dgm:prSet/>
      <dgm:spPr/>
      <dgm:t>
        <a:bodyPr/>
        <a:lstStyle/>
        <a:p>
          <a:endParaRPr lang="es-ES"/>
        </a:p>
      </dgm:t>
    </dgm:pt>
    <dgm:pt modelId="{D2CCA4E8-3006-964F-A14B-C20974DF8EAB}" type="parTrans" cxnId="{175E8CD1-BBE6-C34F-A961-0FBE5E649BDC}">
      <dgm:prSet/>
      <dgm:spPr/>
      <dgm:t>
        <a:bodyPr/>
        <a:lstStyle/>
        <a:p>
          <a:endParaRPr lang="es-ES"/>
        </a:p>
      </dgm:t>
    </dgm:pt>
    <dgm:pt modelId="{F47023DD-139A-F64C-BF7E-4A0FB5BC0098}" type="sibTrans" cxnId="{175E8CD1-BBE6-C34F-A961-0FBE5E649BDC}">
      <dgm:prSet/>
      <dgm:spPr/>
      <dgm:t>
        <a:bodyPr/>
        <a:lstStyle/>
        <a:p>
          <a:endParaRPr lang="es-ES"/>
        </a:p>
      </dgm:t>
    </dgm:pt>
    <dgm:pt modelId="{968A7D72-7C54-5C49-AD3E-3C8C0F09B258}">
      <dgm:prSet/>
      <dgm:spPr/>
      <dgm:t>
        <a:bodyPr/>
        <a:lstStyle/>
        <a:p>
          <a:endParaRPr lang="es-ES"/>
        </a:p>
      </dgm:t>
    </dgm:pt>
    <dgm:pt modelId="{65B702F4-24F6-E540-B9CA-CFDFC3D58364}" type="parTrans" cxnId="{4881D00F-E7CC-304B-A525-A6F6BE406B0E}">
      <dgm:prSet/>
      <dgm:spPr/>
      <dgm:t>
        <a:bodyPr/>
        <a:lstStyle/>
        <a:p>
          <a:endParaRPr lang="es-ES"/>
        </a:p>
      </dgm:t>
    </dgm:pt>
    <dgm:pt modelId="{B8DC39D4-2B3C-204B-8277-B0111E8E2E27}" type="sibTrans" cxnId="{4881D00F-E7CC-304B-A525-A6F6BE406B0E}">
      <dgm:prSet/>
      <dgm:spPr/>
      <dgm:t>
        <a:bodyPr/>
        <a:lstStyle/>
        <a:p>
          <a:endParaRPr lang="es-ES"/>
        </a:p>
      </dgm:t>
    </dgm:pt>
    <dgm:pt modelId="{04F1F2C4-7CCB-484E-AA44-7A37BF0524B2}">
      <dgm:prSet/>
      <dgm:spPr/>
      <dgm:t>
        <a:bodyPr/>
        <a:lstStyle/>
        <a:p>
          <a:pPr>
            <a:buNone/>
          </a:pPr>
          <a:endParaRPr lang="es-ES" sz="2000" dirty="0"/>
        </a:p>
      </dgm:t>
    </dgm:pt>
    <dgm:pt modelId="{C94A4C8B-5DB9-864D-9114-02792C171799}" type="parTrans" cxnId="{DEC99A12-DF27-424C-A70A-FD6AB8241E52}">
      <dgm:prSet/>
      <dgm:spPr/>
      <dgm:t>
        <a:bodyPr/>
        <a:lstStyle/>
        <a:p>
          <a:endParaRPr lang="es-ES"/>
        </a:p>
      </dgm:t>
    </dgm:pt>
    <dgm:pt modelId="{F8CD2C6A-059C-DE44-89DB-58A570DA1BA6}" type="sibTrans" cxnId="{DEC99A12-DF27-424C-A70A-FD6AB8241E52}">
      <dgm:prSet/>
      <dgm:spPr/>
      <dgm:t>
        <a:bodyPr/>
        <a:lstStyle/>
        <a:p>
          <a:endParaRPr lang="es-ES"/>
        </a:p>
      </dgm:t>
    </dgm:pt>
    <dgm:pt modelId="{B6F8983D-E05E-7041-80FF-C4C30C55155A}">
      <dgm:prSet custT="1"/>
      <dgm:spPr/>
      <dgm:t>
        <a:bodyPr/>
        <a:lstStyle/>
        <a:p>
          <a:pPr>
            <a:buNone/>
          </a:pPr>
          <a:endParaRPr lang="es-ES" sz="2000" b="1" dirty="0">
            <a:solidFill>
              <a:schemeClr val="tx2"/>
            </a:solidFill>
          </a:endParaRPr>
        </a:p>
      </dgm:t>
    </dgm:pt>
    <dgm:pt modelId="{2B0258CF-684B-F546-AD1C-983BC0ACF200}" type="parTrans" cxnId="{30889A09-3D82-2448-87E2-7384552C77DA}">
      <dgm:prSet/>
      <dgm:spPr/>
      <dgm:t>
        <a:bodyPr/>
        <a:lstStyle/>
        <a:p>
          <a:endParaRPr lang="es-ES"/>
        </a:p>
      </dgm:t>
    </dgm:pt>
    <dgm:pt modelId="{5114F575-D9C2-924A-911A-A5DA48778005}" type="sibTrans" cxnId="{30889A09-3D82-2448-87E2-7384552C77DA}">
      <dgm:prSet/>
      <dgm:spPr/>
      <dgm:t>
        <a:bodyPr/>
        <a:lstStyle/>
        <a:p>
          <a:endParaRPr lang="es-ES"/>
        </a:p>
      </dgm:t>
    </dgm:pt>
    <dgm:pt modelId="{F236582D-948C-FB45-A2B7-784945CD09FC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ES" sz="2000" b="1" dirty="0" err="1">
              <a:solidFill>
                <a:schemeClr val="tx2"/>
              </a:solidFill>
            </a:rPr>
            <a:t>Reducció</a:t>
          </a:r>
          <a:r>
            <a:rPr lang="es-ES" sz="2000" b="1" dirty="0">
              <a:solidFill>
                <a:schemeClr val="tx2"/>
              </a:solidFill>
            </a:rPr>
            <a:t> productiva i de </a:t>
          </a:r>
          <a:r>
            <a:rPr lang="es-ES" sz="2000" b="1" dirty="0" err="1">
              <a:solidFill>
                <a:schemeClr val="tx2"/>
              </a:solidFill>
            </a:rPr>
            <a:t>mà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d’obra</a:t>
          </a:r>
          <a:r>
            <a:rPr lang="es-ES" sz="2000" b="1" dirty="0">
              <a:solidFill>
                <a:schemeClr val="tx2"/>
              </a:solidFill>
            </a:rPr>
            <a:t> = </a:t>
          </a:r>
          <a:r>
            <a:rPr lang="es-ES" sz="2000" b="1" dirty="0" err="1">
              <a:solidFill>
                <a:schemeClr val="tx2"/>
              </a:solidFill>
            </a:rPr>
            <a:t>atur</a:t>
          </a:r>
          <a:r>
            <a:rPr lang="es-ES" sz="1600" dirty="0"/>
            <a:t> </a:t>
          </a:r>
        </a:p>
      </dgm:t>
    </dgm:pt>
    <dgm:pt modelId="{9BC90F77-5421-DC41-8BA2-32872573EC67}" type="parTrans" cxnId="{20EAC80C-1C31-5C49-A472-DEC578BF6CE7}">
      <dgm:prSet/>
      <dgm:spPr/>
      <dgm:t>
        <a:bodyPr/>
        <a:lstStyle/>
        <a:p>
          <a:endParaRPr lang="es-ES"/>
        </a:p>
      </dgm:t>
    </dgm:pt>
    <dgm:pt modelId="{75D5E6B5-BF35-8E43-BA14-4B9E24F746E7}" type="sibTrans" cxnId="{20EAC80C-1C31-5C49-A472-DEC578BF6CE7}">
      <dgm:prSet/>
      <dgm:spPr/>
      <dgm:t>
        <a:bodyPr/>
        <a:lstStyle/>
        <a:p>
          <a:endParaRPr lang="es-ES"/>
        </a:p>
      </dgm:t>
    </dgm:pt>
    <dgm:pt modelId="{F634C0E2-403D-B74D-870F-CD6488FD76AC}">
      <dgm:prSet/>
      <dgm:spPr/>
      <dgm:t>
        <a:bodyPr/>
        <a:lstStyle/>
        <a:p>
          <a:endParaRPr lang="es-ES"/>
        </a:p>
      </dgm:t>
    </dgm:pt>
    <dgm:pt modelId="{7A1422FB-52C7-7340-B169-D77E837E4AAF}" type="parTrans" cxnId="{2D534E30-80C8-2C4E-AEE1-5BF1D42C9791}">
      <dgm:prSet/>
      <dgm:spPr/>
      <dgm:t>
        <a:bodyPr/>
        <a:lstStyle/>
        <a:p>
          <a:endParaRPr lang="es-ES"/>
        </a:p>
      </dgm:t>
    </dgm:pt>
    <dgm:pt modelId="{00B88C7E-E329-9049-A25B-E8A4470A2310}" type="sibTrans" cxnId="{2D534E30-80C8-2C4E-AEE1-5BF1D42C9791}">
      <dgm:prSet/>
      <dgm:spPr/>
      <dgm:t>
        <a:bodyPr/>
        <a:lstStyle/>
        <a:p>
          <a:endParaRPr lang="es-ES"/>
        </a:p>
      </dgm:t>
    </dgm:pt>
    <dgm:pt modelId="{B4014E22-12F7-4E47-8BF2-D269146A3C50}">
      <dgm:prSet/>
      <dgm:spPr/>
    </dgm:pt>
    <dgm:pt modelId="{1EC2F36B-1993-7C47-8F3F-A7601A90B513}" type="parTrans" cxnId="{B666BBF7-79C2-4041-A550-26B16DAAC003}">
      <dgm:prSet/>
      <dgm:spPr/>
      <dgm:t>
        <a:bodyPr/>
        <a:lstStyle/>
        <a:p>
          <a:endParaRPr lang="es-ES"/>
        </a:p>
      </dgm:t>
    </dgm:pt>
    <dgm:pt modelId="{7F3D1DEB-AFED-2249-A5AA-1E11D728CCAF}" type="sibTrans" cxnId="{B666BBF7-79C2-4041-A550-26B16DAAC003}">
      <dgm:prSet/>
      <dgm:spPr/>
      <dgm:t>
        <a:bodyPr/>
        <a:lstStyle/>
        <a:p>
          <a:endParaRPr lang="es-ES"/>
        </a:p>
      </dgm:t>
    </dgm:pt>
    <dgm:pt modelId="{7F3D53A2-F4AE-CB4A-BD62-3B200AF8A94B}">
      <dgm:prSet/>
      <dgm:spPr/>
      <dgm:t>
        <a:bodyPr/>
        <a:lstStyle/>
        <a:p>
          <a:endParaRPr lang="es-ES"/>
        </a:p>
      </dgm:t>
    </dgm:pt>
    <dgm:pt modelId="{16C98DDF-09DC-4B49-A199-A144EB7747D0}" type="parTrans" cxnId="{2CB89C58-9A12-8447-9411-DC3D70A9CA92}">
      <dgm:prSet/>
      <dgm:spPr/>
      <dgm:t>
        <a:bodyPr/>
        <a:lstStyle/>
        <a:p>
          <a:endParaRPr lang="es-ES"/>
        </a:p>
      </dgm:t>
    </dgm:pt>
    <dgm:pt modelId="{0295D4C8-DE9B-6248-B0FF-30C63103DB50}" type="sibTrans" cxnId="{2CB89C58-9A12-8447-9411-DC3D70A9CA92}">
      <dgm:prSet/>
      <dgm:spPr/>
      <dgm:t>
        <a:bodyPr/>
        <a:lstStyle/>
        <a:p>
          <a:endParaRPr lang="es-ES"/>
        </a:p>
      </dgm:t>
    </dgm:pt>
    <dgm:pt modelId="{649FFC35-F753-9C4F-AFEC-B7CD21CD2154}">
      <dgm:prSet/>
      <dgm:spPr/>
    </dgm:pt>
    <dgm:pt modelId="{14F4323B-81C2-E64C-876D-C803ED403870}" type="parTrans" cxnId="{71B48649-D0B3-F847-9B71-4D3810C9A6E8}">
      <dgm:prSet/>
      <dgm:spPr/>
      <dgm:t>
        <a:bodyPr/>
        <a:lstStyle/>
        <a:p>
          <a:endParaRPr lang="es-ES"/>
        </a:p>
      </dgm:t>
    </dgm:pt>
    <dgm:pt modelId="{3328F2F1-D47E-F942-9CE9-92DBDDAEF229}" type="sibTrans" cxnId="{71B48649-D0B3-F847-9B71-4D3810C9A6E8}">
      <dgm:prSet/>
      <dgm:spPr/>
      <dgm:t>
        <a:bodyPr/>
        <a:lstStyle/>
        <a:p>
          <a:endParaRPr lang="es-ES"/>
        </a:p>
      </dgm:t>
    </dgm:pt>
    <dgm:pt modelId="{48341954-E143-8648-87CB-EA80DD03A8CF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ES" sz="2000" b="1" dirty="0" err="1">
              <a:solidFill>
                <a:schemeClr val="tx2"/>
              </a:solidFill>
            </a:rPr>
            <a:t>Menys</a:t>
          </a:r>
          <a:r>
            <a:rPr lang="es-ES" sz="2000" b="1" dirty="0">
              <a:solidFill>
                <a:schemeClr val="tx2"/>
              </a:solidFill>
            </a:rPr>
            <a:t> recursos de la </a:t>
          </a:r>
          <a:r>
            <a:rPr lang="es-ES" sz="2000" b="1" dirty="0" err="1">
              <a:solidFill>
                <a:schemeClr val="tx2"/>
              </a:solidFill>
            </a:rPr>
            <a:t>població</a:t>
          </a:r>
          <a:r>
            <a:rPr lang="es-ES" sz="2000" b="1" dirty="0">
              <a:solidFill>
                <a:schemeClr val="tx2"/>
              </a:solidFill>
            </a:rPr>
            <a:t> = </a:t>
          </a:r>
          <a:r>
            <a:rPr lang="es-ES" sz="2000" b="1" dirty="0" err="1">
              <a:solidFill>
                <a:schemeClr val="tx2"/>
              </a:solidFill>
            </a:rPr>
            <a:t>més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baixa</a:t>
          </a:r>
          <a:r>
            <a:rPr lang="es-ES" sz="2000" b="1" dirty="0">
              <a:solidFill>
                <a:schemeClr val="tx2"/>
              </a:solidFill>
            </a:rPr>
            <a:t> </a:t>
          </a:r>
          <a:r>
            <a:rPr lang="es-ES" sz="2000" b="1" dirty="0" err="1">
              <a:solidFill>
                <a:schemeClr val="tx2"/>
              </a:solidFill>
            </a:rPr>
            <a:t>producció</a:t>
          </a:r>
          <a:r>
            <a:rPr lang="es-ES" sz="2000" b="1" dirty="0">
              <a:solidFill>
                <a:schemeClr val="tx2"/>
              </a:solidFill>
            </a:rPr>
            <a:t>. </a:t>
          </a:r>
        </a:p>
      </dgm:t>
    </dgm:pt>
    <dgm:pt modelId="{DB15DD8D-697B-A843-AFC4-57A35116A0FB}" type="parTrans" cxnId="{CCD4180B-479E-BC40-A00C-203168D93AEA}">
      <dgm:prSet/>
      <dgm:spPr/>
      <dgm:t>
        <a:bodyPr/>
        <a:lstStyle/>
        <a:p>
          <a:endParaRPr lang="es-ES"/>
        </a:p>
      </dgm:t>
    </dgm:pt>
    <dgm:pt modelId="{5C1FAE70-720D-6A4A-8826-5567E2341FD7}" type="sibTrans" cxnId="{CCD4180B-479E-BC40-A00C-203168D93AEA}">
      <dgm:prSet/>
      <dgm:spPr/>
      <dgm:t>
        <a:bodyPr/>
        <a:lstStyle/>
        <a:p>
          <a:endParaRPr lang="es-ES"/>
        </a:p>
      </dgm:t>
    </dgm:pt>
    <dgm:pt modelId="{8C0FF757-B268-E14A-8B42-2D0FB07E121C}">
      <dgm:prSet/>
      <dgm:spPr/>
      <dgm:t>
        <a:bodyPr/>
        <a:lstStyle/>
        <a:p>
          <a:endParaRPr lang="es-ES" dirty="0"/>
        </a:p>
      </dgm:t>
    </dgm:pt>
    <dgm:pt modelId="{EF73CC14-B479-1C45-9302-68F1CAA45E39}" type="parTrans" cxnId="{29391AB9-F1D6-9B49-9FCC-CECB40346986}">
      <dgm:prSet/>
      <dgm:spPr/>
      <dgm:t>
        <a:bodyPr/>
        <a:lstStyle/>
        <a:p>
          <a:endParaRPr lang="es-ES"/>
        </a:p>
      </dgm:t>
    </dgm:pt>
    <dgm:pt modelId="{6D153D13-4A85-9F4F-B783-16EE9B8BAD6C}" type="sibTrans" cxnId="{29391AB9-F1D6-9B49-9FCC-CECB40346986}">
      <dgm:prSet/>
      <dgm:spPr/>
      <dgm:t>
        <a:bodyPr/>
        <a:lstStyle/>
        <a:p>
          <a:endParaRPr lang="es-ES"/>
        </a:p>
      </dgm:t>
    </dgm:pt>
    <dgm:pt modelId="{FD7DEAD1-E236-134D-8B38-CC65D68A0E73}" type="pres">
      <dgm:prSet presAssocID="{EBD3BF0A-8FF3-4B43-A02D-AF89FA08605D}" presName="outerComposite" presStyleCnt="0">
        <dgm:presLayoutVars>
          <dgm:chMax val="5"/>
          <dgm:dir/>
          <dgm:resizeHandles val="exact"/>
        </dgm:presLayoutVars>
      </dgm:prSet>
      <dgm:spPr/>
    </dgm:pt>
    <dgm:pt modelId="{AE283676-C6D7-1A4D-A041-9D244CEC7BB4}" type="pres">
      <dgm:prSet presAssocID="{EBD3BF0A-8FF3-4B43-A02D-AF89FA08605D}" presName="dummyMaxCanvas" presStyleCnt="0">
        <dgm:presLayoutVars/>
      </dgm:prSet>
      <dgm:spPr/>
    </dgm:pt>
    <dgm:pt modelId="{55096440-0558-D842-B008-D54DBE385FFC}" type="pres">
      <dgm:prSet presAssocID="{EBD3BF0A-8FF3-4B43-A02D-AF89FA08605D}" presName="FiveNodes_1" presStyleLbl="node1" presStyleIdx="0" presStyleCnt="5" custScaleX="107928" custScaleY="169543" custLinFactNeighborX="690" custLinFactNeighborY="-1828">
        <dgm:presLayoutVars>
          <dgm:bulletEnabled val="1"/>
        </dgm:presLayoutVars>
      </dgm:prSet>
      <dgm:spPr/>
    </dgm:pt>
    <dgm:pt modelId="{BDBD822D-9272-A948-9B27-4B201F7FDF23}" type="pres">
      <dgm:prSet presAssocID="{EBD3BF0A-8FF3-4B43-A02D-AF89FA08605D}" presName="FiveNodes_2" presStyleLbl="node1" presStyleIdx="1" presStyleCnt="5" custLinFactNeighborX="800" custLinFactNeighborY="27627">
        <dgm:presLayoutVars>
          <dgm:bulletEnabled val="1"/>
        </dgm:presLayoutVars>
      </dgm:prSet>
      <dgm:spPr/>
    </dgm:pt>
    <dgm:pt modelId="{66A71904-EA73-004F-A348-CAC5A39C65B5}" type="pres">
      <dgm:prSet presAssocID="{EBD3BF0A-8FF3-4B43-A02D-AF89FA08605D}" presName="FiveNodes_3" presStyleLbl="node1" presStyleIdx="2" presStyleCnt="5" custLinFactNeighborX="310" custLinFactNeighborY="17098">
        <dgm:presLayoutVars>
          <dgm:bulletEnabled val="1"/>
        </dgm:presLayoutVars>
      </dgm:prSet>
      <dgm:spPr/>
    </dgm:pt>
    <dgm:pt modelId="{C56B7F37-9ECE-104D-9784-DF6AF346C434}" type="pres">
      <dgm:prSet presAssocID="{EBD3BF0A-8FF3-4B43-A02D-AF89FA08605D}" presName="FiveNodes_4" presStyleLbl="node1" presStyleIdx="3" presStyleCnt="5" custLinFactNeighborX="172" custLinFactNeighborY="10284">
        <dgm:presLayoutVars>
          <dgm:bulletEnabled val="1"/>
        </dgm:presLayoutVars>
      </dgm:prSet>
      <dgm:spPr/>
    </dgm:pt>
    <dgm:pt modelId="{54177497-EE9C-F142-9BB9-6A3FDA8154EF}" type="pres">
      <dgm:prSet presAssocID="{EBD3BF0A-8FF3-4B43-A02D-AF89FA08605D}" presName="FiveNodes_5" presStyleLbl="node1" presStyleIdx="4" presStyleCnt="5" custLinFactNeighborX="1035" custLinFactNeighborY="32614">
        <dgm:presLayoutVars>
          <dgm:bulletEnabled val="1"/>
        </dgm:presLayoutVars>
      </dgm:prSet>
      <dgm:spPr/>
    </dgm:pt>
    <dgm:pt modelId="{D608A3EC-F152-C24E-91B8-A87CA9416B8E}" type="pres">
      <dgm:prSet presAssocID="{EBD3BF0A-8FF3-4B43-A02D-AF89FA08605D}" presName="FiveConn_1-2" presStyleLbl="fgAccFollowNode1" presStyleIdx="0" presStyleCnt="4">
        <dgm:presLayoutVars>
          <dgm:bulletEnabled val="1"/>
        </dgm:presLayoutVars>
      </dgm:prSet>
      <dgm:spPr/>
    </dgm:pt>
    <dgm:pt modelId="{498FE52B-CCC8-8F42-BDF1-F850079D6080}" type="pres">
      <dgm:prSet presAssocID="{EBD3BF0A-8FF3-4B43-A02D-AF89FA08605D}" presName="FiveConn_2-3" presStyleLbl="fgAccFollowNode1" presStyleIdx="1" presStyleCnt="4">
        <dgm:presLayoutVars>
          <dgm:bulletEnabled val="1"/>
        </dgm:presLayoutVars>
      </dgm:prSet>
      <dgm:spPr/>
    </dgm:pt>
    <dgm:pt modelId="{6BB7777C-EAC2-B74C-9828-A14467CF4586}" type="pres">
      <dgm:prSet presAssocID="{EBD3BF0A-8FF3-4B43-A02D-AF89FA08605D}" presName="FiveConn_3-4" presStyleLbl="fgAccFollowNode1" presStyleIdx="2" presStyleCnt="4">
        <dgm:presLayoutVars>
          <dgm:bulletEnabled val="1"/>
        </dgm:presLayoutVars>
      </dgm:prSet>
      <dgm:spPr/>
    </dgm:pt>
    <dgm:pt modelId="{C697AD3E-98D7-4946-8771-1C2C9DF33E37}" type="pres">
      <dgm:prSet presAssocID="{EBD3BF0A-8FF3-4B43-A02D-AF89FA08605D}" presName="FiveConn_4-5" presStyleLbl="fgAccFollowNode1" presStyleIdx="3" presStyleCnt="4">
        <dgm:presLayoutVars>
          <dgm:bulletEnabled val="1"/>
        </dgm:presLayoutVars>
      </dgm:prSet>
      <dgm:spPr/>
    </dgm:pt>
    <dgm:pt modelId="{88006A68-0A6A-0B41-8259-A08F4F3E5D9B}" type="pres">
      <dgm:prSet presAssocID="{EBD3BF0A-8FF3-4B43-A02D-AF89FA08605D}" presName="FiveNodes_1_text" presStyleLbl="node1" presStyleIdx="4" presStyleCnt="5">
        <dgm:presLayoutVars>
          <dgm:bulletEnabled val="1"/>
        </dgm:presLayoutVars>
      </dgm:prSet>
      <dgm:spPr/>
    </dgm:pt>
    <dgm:pt modelId="{73F9B118-E0BD-B148-B389-4DCF116D568E}" type="pres">
      <dgm:prSet presAssocID="{EBD3BF0A-8FF3-4B43-A02D-AF89FA08605D}" presName="FiveNodes_2_text" presStyleLbl="node1" presStyleIdx="4" presStyleCnt="5">
        <dgm:presLayoutVars>
          <dgm:bulletEnabled val="1"/>
        </dgm:presLayoutVars>
      </dgm:prSet>
      <dgm:spPr/>
    </dgm:pt>
    <dgm:pt modelId="{F4199F42-3574-764F-B5C0-B60084D4BD47}" type="pres">
      <dgm:prSet presAssocID="{EBD3BF0A-8FF3-4B43-A02D-AF89FA08605D}" presName="FiveNodes_3_text" presStyleLbl="node1" presStyleIdx="4" presStyleCnt="5">
        <dgm:presLayoutVars>
          <dgm:bulletEnabled val="1"/>
        </dgm:presLayoutVars>
      </dgm:prSet>
      <dgm:spPr/>
    </dgm:pt>
    <dgm:pt modelId="{66B61E6C-80DF-5E44-B61F-B8EF7BA72766}" type="pres">
      <dgm:prSet presAssocID="{EBD3BF0A-8FF3-4B43-A02D-AF89FA08605D}" presName="FiveNodes_4_text" presStyleLbl="node1" presStyleIdx="4" presStyleCnt="5">
        <dgm:presLayoutVars>
          <dgm:bulletEnabled val="1"/>
        </dgm:presLayoutVars>
      </dgm:prSet>
      <dgm:spPr/>
    </dgm:pt>
    <dgm:pt modelId="{55F3FABB-06A2-2449-8C50-4912D65D8C23}" type="pres">
      <dgm:prSet presAssocID="{EBD3BF0A-8FF3-4B43-A02D-AF89FA08605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79F8D04-12F2-0642-8FB6-D7B3C7910625}" type="presOf" srcId="{B6F8983D-E05E-7041-80FF-C4C30C55155A}" destId="{66B61E6C-80DF-5E44-B61F-B8EF7BA72766}" srcOrd="1" destOrd="0" presId="urn:microsoft.com/office/officeart/2005/8/layout/vProcess5"/>
    <dgm:cxn modelId="{30889A09-3D82-2448-87E2-7384552C77DA}" srcId="{EBD3BF0A-8FF3-4B43-A02D-AF89FA08605D}" destId="{B6F8983D-E05E-7041-80FF-C4C30C55155A}" srcOrd="3" destOrd="0" parTransId="{2B0258CF-684B-F546-AD1C-983BC0ACF200}" sibTransId="{5114F575-D9C2-924A-911A-A5DA48778005}"/>
    <dgm:cxn modelId="{CCD4180B-479E-BC40-A00C-203168D93AEA}" srcId="{04F1F2C4-7CCB-484E-AA44-7A37BF0524B2}" destId="{48341954-E143-8648-87CB-EA80DD03A8CF}" srcOrd="0" destOrd="0" parTransId="{DB15DD8D-697B-A843-AFC4-57A35116A0FB}" sibTransId="{5C1FAE70-720D-6A4A-8826-5567E2341FD7}"/>
    <dgm:cxn modelId="{20EAC80C-1C31-5C49-A472-DEC578BF6CE7}" srcId="{B6F8983D-E05E-7041-80FF-C4C30C55155A}" destId="{F236582D-948C-FB45-A2B7-784945CD09FC}" srcOrd="0" destOrd="0" parTransId="{9BC90F77-5421-DC41-8BA2-32872573EC67}" sibTransId="{75D5E6B5-BF35-8E43-BA14-4B9E24F746E7}"/>
    <dgm:cxn modelId="{CDB8430D-9BD0-9E4C-BC50-8A9BA5070EA1}" type="presOf" srcId="{5114F575-D9C2-924A-911A-A5DA48778005}" destId="{C697AD3E-98D7-4946-8771-1C2C9DF33E37}" srcOrd="0" destOrd="0" presId="urn:microsoft.com/office/officeart/2005/8/layout/vProcess5"/>
    <dgm:cxn modelId="{4881D00F-E7CC-304B-A525-A6F6BE406B0E}" srcId="{EBD3BF0A-8FF3-4B43-A02D-AF89FA08605D}" destId="{968A7D72-7C54-5C49-AD3E-3C8C0F09B258}" srcOrd="9" destOrd="0" parTransId="{65B702F4-24F6-E540-B9CA-CFDFC3D58364}" sibTransId="{B8DC39D4-2B3C-204B-8277-B0111E8E2E27}"/>
    <dgm:cxn modelId="{DEC99A12-DF27-424C-A70A-FD6AB8241E52}" srcId="{EBD3BF0A-8FF3-4B43-A02D-AF89FA08605D}" destId="{04F1F2C4-7CCB-484E-AA44-7A37BF0524B2}" srcOrd="4" destOrd="0" parTransId="{C94A4C8B-5DB9-864D-9114-02792C171799}" sibTransId="{F8CD2C6A-059C-DE44-89DB-58A570DA1BA6}"/>
    <dgm:cxn modelId="{6941311D-9DB0-9E44-BCA6-3CD7B0EBA1D5}" type="presOf" srcId="{F236582D-948C-FB45-A2B7-784945CD09FC}" destId="{C56B7F37-9ECE-104D-9784-DF6AF346C434}" srcOrd="0" destOrd="1" presId="urn:microsoft.com/office/officeart/2005/8/layout/vProcess5"/>
    <dgm:cxn modelId="{7AEC6B28-F6F0-174C-B19F-B517782E1624}" type="presOf" srcId="{EBD3BF0A-8FF3-4B43-A02D-AF89FA08605D}" destId="{FD7DEAD1-E236-134D-8B38-CC65D68A0E73}" srcOrd="0" destOrd="0" presId="urn:microsoft.com/office/officeart/2005/8/layout/vProcess5"/>
    <dgm:cxn modelId="{2D534E30-80C8-2C4E-AEE1-5BF1D42C9791}" srcId="{EBD3BF0A-8FF3-4B43-A02D-AF89FA08605D}" destId="{F634C0E2-403D-B74D-870F-CD6488FD76AC}" srcOrd="7" destOrd="0" parTransId="{7A1422FB-52C7-7340-B169-D77E837E4AAF}" sibTransId="{00B88C7E-E329-9049-A25B-E8A4470A2310}"/>
    <dgm:cxn modelId="{3B8FBD30-2F06-9243-85D5-C2182BA39418}" type="presOf" srcId="{F236582D-948C-FB45-A2B7-784945CD09FC}" destId="{66B61E6C-80DF-5E44-B61F-B8EF7BA72766}" srcOrd="1" destOrd="1" presId="urn:microsoft.com/office/officeart/2005/8/layout/vProcess5"/>
    <dgm:cxn modelId="{A97D7034-564C-FC46-8FBB-0E9F71C26D4C}" type="presOf" srcId="{B6F8983D-E05E-7041-80FF-C4C30C55155A}" destId="{C56B7F37-9ECE-104D-9784-DF6AF346C434}" srcOrd="0" destOrd="0" presId="urn:microsoft.com/office/officeart/2005/8/layout/vProcess5"/>
    <dgm:cxn modelId="{6F289541-CBE5-3543-BBD1-315CA42E947F}" type="presOf" srcId="{7CF494D5-0165-7C44-B097-F20B508897FF}" destId="{BDBD822D-9272-A948-9B27-4B201F7FDF23}" srcOrd="0" destOrd="0" presId="urn:microsoft.com/office/officeart/2005/8/layout/vProcess5"/>
    <dgm:cxn modelId="{71B48649-D0B3-F847-9B71-4D3810C9A6E8}" srcId="{7F3D53A2-F4AE-CB4A-BD62-3B200AF8A94B}" destId="{649FFC35-F753-9C4F-AFEC-B7CD21CD2154}" srcOrd="0" destOrd="0" parTransId="{14F4323B-81C2-E64C-876D-C803ED403870}" sibTransId="{3328F2F1-D47E-F942-9CE9-92DBDDAEF229}"/>
    <dgm:cxn modelId="{2CB89C58-9A12-8447-9411-DC3D70A9CA92}" srcId="{EBD3BF0A-8FF3-4B43-A02D-AF89FA08605D}" destId="{7F3D53A2-F4AE-CB4A-BD62-3B200AF8A94B}" srcOrd="6" destOrd="0" parTransId="{16C98DDF-09DC-4B49-A199-A144EB7747D0}" sibTransId="{0295D4C8-DE9B-6248-B0FF-30C63103DB50}"/>
    <dgm:cxn modelId="{CA86295D-C3BF-3749-9664-06ADFD4E5C22}" type="presOf" srcId="{04F1F2C4-7CCB-484E-AA44-7A37BF0524B2}" destId="{55F3FABB-06A2-2449-8C50-4912D65D8C23}" srcOrd="1" destOrd="0" presId="urn:microsoft.com/office/officeart/2005/8/layout/vProcess5"/>
    <dgm:cxn modelId="{B7A2585D-EAE5-3C48-B8F8-E0D24ABE8561}" srcId="{EBD3BF0A-8FF3-4B43-A02D-AF89FA08605D}" destId="{21618C2D-CFB8-CE45-BFCA-30411F0C4627}" srcOrd="0" destOrd="0" parTransId="{06E822A4-116F-7145-8F47-02A291D0C900}" sibTransId="{38C150BE-C66D-7647-BAB9-551CA54C5652}"/>
    <dgm:cxn modelId="{31EEBA5D-E810-7045-AF4A-4B9C856AFA8C}" type="presOf" srcId="{04F1F2C4-7CCB-484E-AA44-7A37BF0524B2}" destId="{54177497-EE9C-F142-9BB9-6A3FDA8154EF}" srcOrd="0" destOrd="0" presId="urn:microsoft.com/office/officeart/2005/8/layout/vProcess5"/>
    <dgm:cxn modelId="{9986D867-98DB-DE41-B7E8-B5AFF9ACD3EF}" srcId="{EBD3BF0A-8FF3-4B43-A02D-AF89FA08605D}" destId="{9F5D8E2A-45C3-7748-8DEF-CABAAE730F2E}" srcOrd="2" destOrd="0" parTransId="{6383127C-CE55-614A-87CC-149B6BB8F229}" sibTransId="{A9F1E6A6-13DF-AE46-80EC-00D7ADFA052D}"/>
    <dgm:cxn modelId="{8F68B768-1E99-E947-AC93-E9CE0504C03E}" type="presOf" srcId="{9F5D8E2A-45C3-7748-8DEF-CABAAE730F2E}" destId="{66A71904-EA73-004F-A348-CAC5A39C65B5}" srcOrd="0" destOrd="0" presId="urn:microsoft.com/office/officeart/2005/8/layout/vProcess5"/>
    <dgm:cxn modelId="{9D6FB96E-2719-4B48-93DF-67DE00D6865E}" type="presOf" srcId="{48341954-E143-8648-87CB-EA80DD03A8CF}" destId="{55F3FABB-06A2-2449-8C50-4912D65D8C23}" srcOrd="1" destOrd="1" presId="urn:microsoft.com/office/officeart/2005/8/layout/vProcess5"/>
    <dgm:cxn modelId="{BA98C89C-DEDC-9E48-BC24-7157B3C365F4}" type="presOf" srcId="{38C150BE-C66D-7647-BAB9-551CA54C5652}" destId="{D608A3EC-F152-C24E-91B8-A87CA9416B8E}" srcOrd="0" destOrd="0" presId="urn:microsoft.com/office/officeart/2005/8/layout/vProcess5"/>
    <dgm:cxn modelId="{9745E6AF-F356-3D4A-9DE8-C7DD5F64BCE3}" type="presOf" srcId="{7CF494D5-0165-7C44-B097-F20B508897FF}" destId="{73F9B118-E0BD-B148-B389-4DCF116D568E}" srcOrd="1" destOrd="0" presId="urn:microsoft.com/office/officeart/2005/8/layout/vProcess5"/>
    <dgm:cxn modelId="{29391AB9-F1D6-9B49-9FCC-CECB40346986}" srcId="{EBD3BF0A-8FF3-4B43-A02D-AF89FA08605D}" destId="{8C0FF757-B268-E14A-8B42-2D0FB07E121C}" srcOrd="5" destOrd="0" parTransId="{EF73CC14-B479-1C45-9302-68F1CAA45E39}" sibTransId="{6D153D13-4A85-9F4F-B783-16EE9B8BAD6C}"/>
    <dgm:cxn modelId="{1E2648C1-9D49-4947-9671-B41CCFCCF7F8}" type="presOf" srcId="{9F5D8E2A-45C3-7748-8DEF-CABAAE730F2E}" destId="{F4199F42-3574-764F-B5C0-B60084D4BD47}" srcOrd="1" destOrd="0" presId="urn:microsoft.com/office/officeart/2005/8/layout/vProcess5"/>
    <dgm:cxn modelId="{2E1ADCC3-AC68-7140-B0B6-23CBA4FED201}" type="presOf" srcId="{48341954-E143-8648-87CB-EA80DD03A8CF}" destId="{54177497-EE9C-F142-9BB9-6A3FDA8154EF}" srcOrd="0" destOrd="1" presId="urn:microsoft.com/office/officeart/2005/8/layout/vProcess5"/>
    <dgm:cxn modelId="{31DB53C6-892B-F945-86B9-426B8C00D9B2}" type="presOf" srcId="{A9F1E6A6-13DF-AE46-80EC-00D7ADFA052D}" destId="{6BB7777C-EAC2-B74C-9828-A14467CF4586}" srcOrd="0" destOrd="0" presId="urn:microsoft.com/office/officeart/2005/8/layout/vProcess5"/>
    <dgm:cxn modelId="{5E3464D0-BA7E-7146-9E49-D2A9DFD6F32F}" type="presOf" srcId="{21618C2D-CFB8-CE45-BFCA-30411F0C4627}" destId="{55096440-0558-D842-B008-D54DBE385FFC}" srcOrd="0" destOrd="0" presId="urn:microsoft.com/office/officeart/2005/8/layout/vProcess5"/>
    <dgm:cxn modelId="{175E8CD1-BBE6-C34F-A961-0FBE5E649BDC}" srcId="{EBD3BF0A-8FF3-4B43-A02D-AF89FA08605D}" destId="{2E855C61-13DD-2846-9F80-DE74009F0BDB}" srcOrd="8" destOrd="0" parTransId="{D2CCA4E8-3006-964F-A14B-C20974DF8EAB}" sibTransId="{F47023DD-139A-F64C-BF7E-4A0FB5BC0098}"/>
    <dgm:cxn modelId="{82E3B6D1-B82E-104A-A8F8-42C3E4635873}" srcId="{EBD3BF0A-8FF3-4B43-A02D-AF89FA08605D}" destId="{7CF494D5-0165-7C44-B097-F20B508897FF}" srcOrd="1" destOrd="0" parTransId="{AFCB3C65-BA59-B04E-B70D-7EB89C27E78F}" sibTransId="{279E7E8E-96E3-944E-A20B-D90BB008B482}"/>
    <dgm:cxn modelId="{5ABD41E9-513B-8C48-9EF9-E35FC8B76AEF}" type="presOf" srcId="{279E7E8E-96E3-944E-A20B-D90BB008B482}" destId="{498FE52B-CCC8-8F42-BDF1-F850079D6080}" srcOrd="0" destOrd="0" presId="urn:microsoft.com/office/officeart/2005/8/layout/vProcess5"/>
    <dgm:cxn modelId="{B666BBF7-79C2-4041-A550-26B16DAAC003}" srcId="{F634C0E2-403D-B74D-870F-CD6488FD76AC}" destId="{B4014E22-12F7-4E47-8BF2-D269146A3C50}" srcOrd="0" destOrd="0" parTransId="{1EC2F36B-1993-7C47-8F3F-A7601A90B513}" sibTransId="{7F3D1DEB-AFED-2249-A5AA-1E11D728CCAF}"/>
    <dgm:cxn modelId="{669E4EF8-0599-494E-A7CF-D220F3A35678}" type="presOf" srcId="{21618C2D-CFB8-CE45-BFCA-30411F0C4627}" destId="{88006A68-0A6A-0B41-8259-A08F4F3E5D9B}" srcOrd="1" destOrd="0" presId="urn:microsoft.com/office/officeart/2005/8/layout/vProcess5"/>
    <dgm:cxn modelId="{89119062-0155-B748-8387-5A168D9D2DCC}" type="presParOf" srcId="{FD7DEAD1-E236-134D-8B38-CC65D68A0E73}" destId="{AE283676-C6D7-1A4D-A041-9D244CEC7BB4}" srcOrd="0" destOrd="0" presId="urn:microsoft.com/office/officeart/2005/8/layout/vProcess5"/>
    <dgm:cxn modelId="{358BEAB2-BC40-5141-8596-4621E3D4AD5B}" type="presParOf" srcId="{FD7DEAD1-E236-134D-8B38-CC65D68A0E73}" destId="{55096440-0558-D842-B008-D54DBE385FFC}" srcOrd="1" destOrd="0" presId="urn:microsoft.com/office/officeart/2005/8/layout/vProcess5"/>
    <dgm:cxn modelId="{F3E7EC2C-0121-7D42-8D15-B03D3B6FF6C2}" type="presParOf" srcId="{FD7DEAD1-E236-134D-8B38-CC65D68A0E73}" destId="{BDBD822D-9272-A948-9B27-4B201F7FDF23}" srcOrd="2" destOrd="0" presId="urn:microsoft.com/office/officeart/2005/8/layout/vProcess5"/>
    <dgm:cxn modelId="{2582CEF1-2648-0942-8D25-6F248190D95A}" type="presParOf" srcId="{FD7DEAD1-E236-134D-8B38-CC65D68A0E73}" destId="{66A71904-EA73-004F-A348-CAC5A39C65B5}" srcOrd="3" destOrd="0" presId="urn:microsoft.com/office/officeart/2005/8/layout/vProcess5"/>
    <dgm:cxn modelId="{F48240B4-58EB-DB41-B23C-F009A50C54DD}" type="presParOf" srcId="{FD7DEAD1-E236-134D-8B38-CC65D68A0E73}" destId="{C56B7F37-9ECE-104D-9784-DF6AF346C434}" srcOrd="4" destOrd="0" presId="urn:microsoft.com/office/officeart/2005/8/layout/vProcess5"/>
    <dgm:cxn modelId="{8FAAD69D-265D-5D49-8B91-9E088D9D48D3}" type="presParOf" srcId="{FD7DEAD1-E236-134D-8B38-CC65D68A0E73}" destId="{54177497-EE9C-F142-9BB9-6A3FDA8154EF}" srcOrd="5" destOrd="0" presId="urn:microsoft.com/office/officeart/2005/8/layout/vProcess5"/>
    <dgm:cxn modelId="{8A4DF853-BF96-5B4F-8D28-5A947BB0CA63}" type="presParOf" srcId="{FD7DEAD1-E236-134D-8B38-CC65D68A0E73}" destId="{D608A3EC-F152-C24E-91B8-A87CA9416B8E}" srcOrd="6" destOrd="0" presId="urn:microsoft.com/office/officeart/2005/8/layout/vProcess5"/>
    <dgm:cxn modelId="{19CD5133-ADB2-D848-8DFD-BB9C4AE52F25}" type="presParOf" srcId="{FD7DEAD1-E236-134D-8B38-CC65D68A0E73}" destId="{498FE52B-CCC8-8F42-BDF1-F850079D6080}" srcOrd="7" destOrd="0" presId="urn:microsoft.com/office/officeart/2005/8/layout/vProcess5"/>
    <dgm:cxn modelId="{0FC65753-581B-6844-BBAA-35D51DDDF51B}" type="presParOf" srcId="{FD7DEAD1-E236-134D-8B38-CC65D68A0E73}" destId="{6BB7777C-EAC2-B74C-9828-A14467CF4586}" srcOrd="8" destOrd="0" presId="urn:microsoft.com/office/officeart/2005/8/layout/vProcess5"/>
    <dgm:cxn modelId="{8D104D12-DC44-2648-9F34-856EB7E1AC27}" type="presParOf" srcId="{FD7DEAD1-E236-134D-8B38-CC65D68A0E73}" destId="{C697AD3E-98D7-4946-8771-1C2C9DF33E37}" srcOrd="9" destOrd="0" presId="urn:microsoft.com/office/officeart/2005/8/layout/vProcess5"/>
    <dgm:cxn modelId="{53E01831-D415-D946-BB90-D2368DB60EC3}" type="presParOf" srcId="{FD7DEAD1-E236-134D-8B38-CC65D68A0E73}" destId="{88006A68-0A6A-0B41-8259-A08F4F3E5D9B}" srcOrd="10" destOrd="0" presId="urn:microsoft.com/office/officeart/2005/8/layout/vProcess5"/>
    <dgm:cxn modelId="{2777E99A-A3A8-534D-9169-73FFD49EA0DF}" type="presParOf" srcId="{FD7DEAD1-E236-134D-8B38-CC65D68A0E73}" destId="{73F9B118-E0BD-B148-B389-4DCF116D568E}" srcOrd="11" destOrd="0" presId="urn:microsoft.com/office/officeart/2005/8/layout/vProcess5"/>
    <dgm:cxn modelId="{B2BA8EFA-9E1C-374A-93B5-D56E1F2B157D}" type="presParOf" srcId="{FD7DEAD1-E236-134D-8B38-CC65D68A0E73}" destId="{F4199F42-3574-764F-B5C0-B60084D4BD47}" srcOrd="12" destOrd="0" presId="urn:microsoft.com/office/officeart/2005/8/layout/vProcess5"/>
    <dgm:cxn modelId="{0B154EC1-2954-444A-87EA-4F69B4B9B501}" type="presParOf" srcId="{FD7DEAD1-E236-134D-8B38-CC65D68A0E73}" destId="{66B61E6C-80DF-5E44-B61F-B8EF7BA72766}" srcOrd="13" destOrd="0" presId="urn:microsoft.com/office/officeart/2005/8/layout/vProcess5"/>
    <dgm:cxn modelId="{24BE6349-1F10-534E-A235-E5A9AA957FF8}" type="presParOf" srcId="{FD7DEAD1-E236-134D-8B38-CC65D68A0E73}" destId="{55F3FABB-06A2-2449-8C50-4912D65D8C2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96440-0558-D842-B008-D54DBE385FFC}">
      <dsp:nvSpPr>
        <dsp:cNvPr id="0" name=""/>
        <dsp:cNvSpPr/>
      </dsp:nvSpPr>
      <dsp:spPr>
        <a:xfrm>
          <a:off x="-113782" y="-155530"/>
          <a:ext cx="9504882" cy="15167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ES" sz="2000" b="1" kern="1200" dirty="0">
            <a:solidFill>
              <a:schemeClr val="tx2"/>
            </a:solidFill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b="1" kern="1200" dirty="0">
              <a:solidFill>
                <a:schemeClr val="tx2"/>
              </a:solidFill>
            </a:rPr>
            <a:t>Les </a:t>
          </a:r>
          <a:r>
            <a:rPr lang="es-ES" sz="2000" b="1" kern="1200" dirty="0" err="1">
              <a:solidFill>
                <a:schemeClr val="tx2"/>
              </a:solidFill>
            </a:rPr>
            <a:t>empreses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competeixen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lliurement</a:t>
          </a:r>
          <a:r>
            <a:rPr lang="es-ES" sz="2000" b="1" kern="1200" dirty="0">
              <a:solidFill>
                <a:schemeClr val="tx2"/>
              </a:solidFill>
            </a:rPr>
            <a:t> per </a:t>
          </a:r>
          <a:r>
            <a:rPr lang="es-ES" sz="2000" b="1" kern="1200" dirty="0" err="1">
              <a:solidFill>
                <a:schemeClr val="tx2"/>
              </a:solidFill>
            </a:rPr>
            <a:t>obtenir</a:t>
          </a:r>
          <a:r>
            <a:rPr lang="es-ES" sz="2000" b="1" kern="1200" dirty="0">
              <a:solidFill>
                <a:schemeClr val="tx2"/>
              </a:solidFill>
            </a:rPr>
            <a:t> el </a:t>
          </a:r>
          <a:r>
            <a:rPr lang="es-ES" sz="2000" b="1" kern="1200" dirty="0" err="1">
              <a:solidFill>
                <a:schemeClr val="tx2"/>
              </a:solidFill>
            </a:rPr>
            <a:t>màxim</a:t>
          </a:r>
          <a:r>
            <a:rPr lang="es-ES" sz="2000" b="1" kern="1200" dirty="0">
              <a:solidFill>
                <a:schemeClr val="tx2"/>
              </a:solidFill>
            </a:rPr>
            <a:t> de </a:t>
          </a:r>
          <a:r>
            <a:rPr lang="es-ES" sz="2000" b="1" kern="1200" dirty="0" err="1">
              <a:solidFill>
                <a:schemeClr val="tx2"/>
              </a:solidFill>
            </a:rPr>
            <a:t>benefici</a:t>
          </a:r>
          <a:r>
            <a:rPr lang="es-ES" sz="2000" b="1" kern="1200" dirty="0">
              <a:solidFill>
                <a:schemeClr val="tx2"/>
              </a:solidFill>
            </a:rPr>
            <a:t>. </a:t>
          </a:r>
          <a:r>
            <a:rPr lang="es-ES" sz="2000" b="1" kern="1200" dirty="0" err="1">
              <a:solidFill>
                <a:schemeClr val="tx2"/>
              </a:solidFill>
            </a:rPr>
            <a:t>Això</a:t>
          </a:r>
          <a:r>
            <a:rPr lang="es-ES" sz="2000" b="1" kern="1200" dirty="0">
              <a:solidFill>
                <a:schemeClr val="tx2"/>
              </a:solidFill>
            </a:rPr>
            <a:t> genera </a:t>
          </a:r>
          <a:r>
            <a:rPr lang="es-ES" sz="2000" b="1" kern="1200" dirty="0" err="1">
              <a:solidFill>
                <a:schemeClr val="tx2"/>
              </a:solidFill>
            </a:rPr>
            <a:t>especulació</a:t>
          </a:r>
          <a:r>
            <a:rPr lang="es-ES" sz="2000" b="1" kern="1200" dirty="0">
              <a:solidFill>
                <a:schemeClr val="tx2"/>
              </a:solidFill>
            </a:rPr>
            <a:t> (comprar </a:t>
          </a:r>
          <a:r>
            <a:rPr lang="es-ES" sz="2000" b="1" kern="1200" dirty="0" err="1">
              <a:solidFill>
                <a:schemeClr val="tx2"/>
              </a:solidFill>
            </a:rPr>
            <a:t>béns</a:t>
          </a:r>
          <a:r>
            <a:rPr lang="es-ES" sz="2000" b="1" kern="1200" dirty="0">
              <a:solidFill>
                <a:schemeClr val="tx2"/>
              </a:solidFill>
            </a:rPr>
            <a:t>/</a:t>
          </a:r>
          <a:r>
            <a:rPr lang="es-ES" sz="2000" b="1" kern="1200" dirty="0" err="1">
              <a:solidFill>
                <a:schemeClr val="tx2"/>
              </a:solidFill>
            </a:rPr>
            <a:t>serveis</a:t>
          </a:r>
          <a:r>
            <a:rPr lang="es-ES" sz="2000" b="1" kern="1200" dirty="0">
              <a:solidFill>
                <a:schemeClr val="tx2"/>
              </a:solidFill>
            </a:rPr>
            <a:t> per </a:t>
          </a:r>
          <a:r>
            <a:rPr lang="es-ES" sz="2000" b="1" kern="1200" dirty="0" err="1">
              <a:solidFill>
                <a:schemeClr val="tx2"/>
              </a:solidFill>
            </a:rPr>
            <a:t>vendre’ls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més</a:t>
          </a:r>
          <a:r>
            <a:rPr lang="es-ES" sz="2000" b="1" kern="1200" dirty="0">
              <a:solidFill>
                <a:schemeClr val="tx2"/>
              </a:solidFill>
            </a:rPr>
            <a:t> cars </a:t>
          </a:r>
          <a:r>
            <a:rPr lang="es-ES" sz="2000" b="1" kern="1200" dirty="0" err="1">
              <a:solidFill>
                <a:schemeClr val="tx2"/>
              </a:solidFill>
            </a:rPr>
            <a:t>després</a:t>
          </a:r>
          <a:r>
            <a:rPr lang="es-ES" sz="2000" b="1" kern="1200" dirty="0">
              <a:solidFill>
                <a:schemeClr val="tx2"/>
              </a:solidFill>
            </a:rPr>
            <a:t>). </a:t>
          </a:r>
          <a:r>
            <a:rPr lang="es-ES" sz="2000" b="1" kern="1200" dirty="0" err="1">
              <a:solidFill>
                <a:schemeClr val="tx2"/>
              </a:solidFill>
            </a:rPr>
            <a:t>Quan</a:t>
          </a:r>
          <a:r>
            <a:rPr lang="es-ES" sz="2000" b="1" kern="1200" dirty="0">
              <a:solidFill>
                <a:schemeClr val="tx2"/>
              </a:solidFill>
            </a:rPr>
            <a:t> les </a:t>
          </a:r>
          <a:r>
            <a:rPr lang="es-ES" sz="2000" b="1" kern="1200" dirty="0" err="1">
              <a:solidFill>
                <a:schemeClr val="tx2"/>
              </a:solidFill>
            </a:rPr>
            <a:t>expectatives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canvien</a:t>
          </a:r>
          <a:r>
            <a:rPr lang="es-ES" sz="2000" b="1" kern="1200" dirty="0">
              <a:solidFill>
                <a:schemeClr val="tx2"/>
              </a:solidFill>
            </a:rPr>
            <a:t>, es ven </a:t>
          </a:r>
          <a:r>
            <a:rPr lang="es-ES" sz="2000" b="1" kern="1200" dirty="0" err="1">
              <a:solidFill>
                <a:schemeClr val="tx2"/>
              </a:solidFill>
            </a:rPr>
            <a:t>tot</a:t>
          </a:r>
          <a:r>
            <a:rPr lang="es-ES" sz="2000" b="1" kern="1200" dirty="0">
              <a:solidFill>
                <a:schemeClr val="tx2"/>
              </a:solidFill>
            </a:rPr>
            <a:t> de </a:t>
          </a:r>
          <a:r>
            <a:rPr lang="es-ES" sz="2000" b="1" kern="1200" dirty="0" err="1">
              <a:solidFill>
                <a:schemeClr val="tx2"/>
              </a:solidFill>
            </a:rPr>
            <a:t>cop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pels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inversors</a:t>
          </a:r>
          <a:r>
            <a:rPr lang="es-ES" sz="2000" b="1" kern="1200" dirty="0">
              <a:solidFill>
                <a:schemeClr val="tx2"/>
              </a:solidFill>
            </a:rPr>
            <a:t> </a:t>
          </a:r>
        </a:p>
      </dsp:txBody>
      <dsp:txXfrm>
        <a:off x="-69359" y="-111107"/>
        <a:ext cx="8317767" cy="1427865"/>
      </dsp:txXfrm>
    </dsp:sp>
    <dsp:sp modelId="{BDBD822D-9272-A948-9B27-4B201F7FDF23}">
      <dsp:nvSpPr>
        <dsp:cNvPr id="0" name=""/>
        <dsp:cNvSpPr/>
      </dsp:nvSpPr>
      <dsp:spPr>
        <a:xfrm>
          <a:off x="902644" y="1421515"/>
          <a:ext cx="8806688" cy="894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E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b="1" kern="1200" dirty="0" err="1">
              <a:solidFill>
                <a:schemeClr val="tx2"/>
              </a:solidFill>
            </a:rPr>
            <a:t>Baixada</a:t>
          </a:r>
          <a:r>
            <a:rPr lang="es-ES" sz="2000" b="1" kern="1200" dirty="0">
              <a:solidFill>
                <a:schemeClr val="tx2"/>
              </a:solidFill>
            </a:rPr>
            <a:t> brusca </a:t>
          </a:r>
          <a:r>
            <a:rPr lang="es-ES" sz="2000" b="1" kern="1200" dirty="0" err="1">
              <a:solidFill>
                <a:schemeClr val="tx2"/>
              </a:solidFill>
            </a:rPr>
            <a:t>dels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preus</a:t>
          </a:r>
          <a:endParaRPr lang="es-ES" sz="2000" b="1" kern="1200" dirty="0">
            <a:solidFill>
              <a:schemeClr val="tx2"/>
            </a:solidFill>
          </a:endParaRPr>
        </a:p>
      </dsp:txBody>
      <dsp:txXfrm>
        <a:off x="928846" y="1447717"/>
        <a:ext cx="7515159" cy="842184"/>
      </dsp:txXfrm>
    </dsp:sp>
    <dsp:sp modelId="{66A71904-EA73-004F-A348-CAC5A39C65B5}">
      <dsp:nvSpPr>
        <dsp:cNvPr id="0" name=""/>
        <dsp:cNvSpPr/>
      </dsp:nvSpPr>
      <dsp:spPr>
        <a:xfrm>
          <a:off x="1517133" y="2346160"/>
          <a:ext cx="8806688" cy="894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b="1" kern="1200" dirty="0">
              <a:solidFill>
                <a:schemeClr val="tx2"/>
              </a:solidFill>
            </a:rPr>
            <a:t>Falta de </a:t>
          </a:r>
          <a:r>
            <a:rPr lang="es-ES" sz="2000" b="1" kern="1200" dirty="0" err="1">
              <a:solidFill>
                <a:schemeClr val="tx2"/>
              </a:solidFill>
            </a:rPr>
            <a:t>capacitat</a:t>
          </a:r>
          <a:r>
            <a:rPr lang="es-ES" sz="2000" b="1" kern="1200" dirty="0">
              <a:solidFill>
                <a:schemeClr val="tx2"/>
              </a:solidFill>
            </a:rPr>
            <a:t> de </a:t>
          </a:r>
          <a:r>
            <a:rPr lang="es-ES" sz="2000" b="1" kern="1200" dirty="0" err="1">
              <a:solidFill>
                <a:schemeClr val="tx2"/>
              </a:solidFill>
            </a:rPr>
            <a:t>consum</a:t>
          </a:r>
          <a:r>
            <a:rPr lang="es-ES" sz="2000" b="1" kern="1200" dirty="0">
              <a:solidFill>
                <a:schemeClr val="tx2"/>
              </a:solidFill>
            </a:rPr>
            <a:t> </a:t>
          </a:r>
        </a:p>
      </dsp:txBody>
      <dsp:txXfrm>
        <a:off x="1543335" y="2372362"/>
        <a:ext cx="7515159" cy="842184"/>
      </dsp:txXfrm>
    </dsp:sp>
    <dsp:sp modelId="{C56B7F37-9ECE-104D-9784-DF6AF346C434}">
      <dsp:nvSpPr>
        <dsp:cNvPr id="0" name=""/>
        <dsp:cNvSpPr/>
      </dsp:nvSpPr>
      <dsp:spPr>
        <a:xfrm>
          <a:off x="2162623" y="3304040"/>
          <a:ext cx="8806688" cy="894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chemeClr val="tx2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2000" b="1" kern="1200" dirty="0" err="1">
              <a:solidFill>
                <a:schemeClr val="tx2"/>
              </a:solidFill>
            </a:rPr>
            <a:t>Reducció</a:t>
          </a:r>
          <a:r>
            <a:rPr lang="es-ES" sz="2000" b="1" kern="1200" dirty="0">
              <a:solidFill>
                <a:schemeClr val="tx2"/>
              </a:solidFill>
            </a:rPr>
            <a:t> productiva i de </a:t>
          </a:r>
          <a:r>
            <a:rPr lang="es-ES" sz="2000" b="1" kern="1200" dirty="0" err="1">
              <a:solidFill>
                <a:schemeClr val="tx2"/>
              </a:solidFill>
            </a:rPr>
            <a:t>mà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d’obra</a:t>
          </a:r>
          <a:r>
            <a:rPr lang="es-ES" sz="2000" b="1" kern="1200" dirty="0">
              <a:solidFill>
                <a:schemeClr val="tx2"/>
              </a:solidFill>
            </a:rPr>
            <a:t> = </a:t>
          </a:r>
          <a:r>
            <a:rPr lang="es-ES" sz="2000" b="1" kern="1200" dirty="0" err="1">
              <a:solidFill>
                <a:schemeClr val="tx2"/>
              </a:solidFill>
            </a:rPr>
            <a:t>atur</a:t>
          </a:r>
          <a:r>
            <a:rPr lang="es-ES" sz="1600" kern="1200" dirty="0"/>
            <a:t> </a:t>
          </a:r>
        </a:p>
      </dsp:txBody>
      <dsp:txXfrm>
        <a:off x="2188825" y="3330242"/>
        <a:ext cx="7515159" cy="842184"/>
      </dsp:txXfrm>
    </dsp:sp>
    <dsp:sp modelId="{54177497-EE9C-F142-9BB9-6A3FDA8154EF}">
      <dsp:nvSpPr>
        <dsp:cNvPr id="0" name=""/>
        <dsp:cNvSpPr/>
      </dsp:nvSpPr>
      <dsp:spPr>
        <a:xfrm>
          <a:off x="2805117" y="4230877"/>
          <a:ext cx="8806688" cy="894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2000" b="1" kern="1200" dirty="0" err="1">
              <a:solidFill>
                <a:schemeClr val="tx2"/>
              </a:solidFill>
            </a:rPr>
            <a:t>Menys</a:t>
          </a:r>
          <a:r>
            <a:rPr lang="es-ES" sz="2000" b="1" kern="1200" dirty="0">
              <a:solidFill>
                <a:schemeClr val="tx2"/>
              </a:solidFill>
            </a:rPr>
            <a:t> recursos de la </a:t>
          </a:r>
          <a:r>
            <a:rPr lang="es-ES" sz="2000" b="1" kern="1200" dirty="0" err="1">
              <a:solidFill>
                <a:schemeClr val="tx2"/>
              </a:solidFill>
            </a:rPr>
            <a:t>població</a:t>
          </a:r>
          <a:r>
            <a:rPr lang="es-ES" sz="2000" b="1" kern="1200" dirty="0">
              <a:solidFill>
                <a:schemeClr val="tx2"/>
              </a:solidFill>
            </a:rPr>
            <a:t> = </a:t>
          </a:r>
          <a:r>
            <a:rPr lang="es-ES" sz="2000" b="1" kern="1200" dirty="0" err="1">
              <a:solidFill>
                <a:schemeClr val="tx2"/>
              </a:solidFill>
            </a:rPr>
            <a:t>més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baixa</a:t>
          </a:r>
          <a:r>
            <a:rPr lang="es-ES" sz="2000" b="1" kern="1200" dirty="0">
              <a:solidFill>
                <a:schemeClr val="tx2"/>
              </a:solidFill>
            </a:rPr>
            <a:t> </a:t>
          </a:r>
          <a:r>
            <a:rPr lang="es-ES" sz="2000" b="1" kern="1200" dirty="0" err="1">
              <a:solidFill>
                <a:schemeClr val="tx2"/>
              </a:solidFill>
            </a:rPr>
            <a:t>producció</a:t>
          </a:r>
          <a:r>
            <a:rPr lang="es-ES" sz="2000" b="1" kern="1200" dirty="0">
              <a:solidFill>
                <a:schemeClr val="tx2"/>
              </a:solidFill>
            </a:rPr>
            <a:t>. </a:t>
          </a:r>
        </a:p>
      </dsp:txBody>
      <dsp:txXfrm>
        <a:off x="2831319" y="4257079"/>
        <a:ext cx="7515159" cy="842184"/>
      </dsp:txXfrm>
    </dsp:sp>
    <dsp:sp modelId="{D608A3EC-F152-C24E-91B8-A87CA9416B8E}">
      <dsp:nvSpPr>
        <dsp:cNvPr id="0" name=""/>
        <dsp:cNvSpPr/>
      </dsp:nvSpPr>
      <dsp:spPr>
        <a:xfrm>
          <a:off x="8399754" y="809077"/>
          <a:ext cx="581482" cy="5814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kern="1200"/>
        </a:p>
      </dsp:txBody>
      <dsp:txXfrm>
        <a:off x="8530587" y="809077"/>
        <a:ext cx="319816" cy="437565"/>
      </dsp:txXfrm>
    </dsp:sp>
    <dsp:sp modelId="{498FE52B-CCC8-8F42-BDF1-F850079D6080}">
      <dsp:nvSpPr>
        <dsp:cNvPr id="0" name=""/>
        <dsp:cNvSpPr/>
      </dsp:nvSpPr>
      <dsp:spPr>
        <a:xfrm>
          <a:off x="9057397" y="1827914"/>
          <a:ext cx="581482" cy="5814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kern="1200"/>
        </a:p>
      </dsp:txBody>
      <dsp:txXfrm>
        <a:off x="9188230" y="1827914"/>
        <a:ext cx="319816" cy="437565"/>
      </dsp:txXfrm>
    </dsp:sp>
    <dsp:sp modelId="{6BB7777C-EAC2-B74C-9828-A14467CF4586}">
      <dsp:nvSpPr>
        <dsp:cNvPr id="0" name=""/>
        <dsp:cNvSpPr/>
      </dsp:nvSpPr>
      <dsp:spPr>
        <a:xfrm>
          <a:off x="9715039" y="2831840"/>
          <a:ext cx="581482" cy="5814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kern="1200"/>
        </a:p>
      </dsp:txBody>
      <dsp:txXfrm>
        <a:off x="9845872" y="2831840"/>
        <a:ext cx="319816" cy="437565"/>
      </dsp:txXfrm>
    </dsp:sp>
    <dsp:sp modelId="{C697AD3E-98D7-4946-8771-1C2C9DF33E37}">
      <dsp:nvSpPr>
        <dsp:cNvPr id="0" name=""/>
        <dsp:cNvSpPr/>
      </dsp:nvSpPr>
      <dsp:spPr>
        <a:xfrm>
          <a:off x="10372681" y="3860617"/>
          <a:ext cx="581482" cy="58148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kern="1200"/>
        </a:p>
      </dsp:txBody>
      <dsp:txXfrm>
        <a:off x="10503514" y="3860617"/>
        <a:ext cx="319816" cy="437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3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04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9/7/18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33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9/7/18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1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49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7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7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8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9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6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4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3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0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21737-368F-2043-8231-AC5D502860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Tema 1. Organització política i econòmica de les societats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23EFB7-407C-E14F-80E3-C74D6B8534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ESTAT I PROCESSOS ECONÒMICS</a:t>
            </a:r>
          </a:p>
        </p:txBody>
      </p:sp>
    </p:spTree>
    <p:extLst>
      <p:ext uri="{BB962C8B-B14F-4D97-AF65-F5344CB8AC3E}">
        <p14:creationId xmlns:p14="http://schemas.microsoft.com/office/powerpoint/2010/main" val="334856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C3715-8E76-F44D-8E15-A152C90BA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2.2. Les funcions de l’Estat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668BB8-F21B-9243-B99D-DC7525FFF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98425"/>
            <a:ext cx="10372481" cy="460198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dirty="0" err="1"/>
              <a:t>Establir</a:t>
            </a:r>
            <a:r>
              <a:rPr lang="es-ES" sz="2000" dirty="0"/>
              <a:t> </a:t>
            </a:r>
            <a:r>
              <a:rPr lang="es-ES" sz="2000" b="1" dirty="0" err="1"/>
              <a:t>lleis</a:t>
            </a:r>
            <a:r>
              <a:rPr lang="es-ES" sz="2000" dirty="0"/>
              <a:t> (</a:t>
            </a:r>
            <a:r>
              <a:rPr lang="es-ES" sz="2000" dirty="0" err="1"/>
              <a:t>Parlament</a:t>
            </a:r>
            <a:r>
              <a:rPr lang="es-ES" sz="2000" dirty="0"/>
              <a:t>)</a:t>
            </a:r>
          </a:p>
          <a:p>
            <a:pPr>
              <a:buFont typeface="+mj-lt"/>
              <a:buAutoNum type="arabicPeriod"/>
            </a:pPr>
            <a:r>
              <a:rPr lang="es-ES" sz="2000" dirty="0" err="1"/>
              <a:t>Vetllar</a:t>
            </a:r>
            <a:r>
              <a:rPr lang="es-ES" sz="2000" dirty="0"/>
              <a:t> </a:t>
            </a:r>
            <a:r>
              <a:rPr lang="es-ES" sz="2000" dirty="0" err="1"/>
              <a:t>pel</a:t>
            </a:r>
            <a:r>
              <a:rPr lang="es-ES" sz="2000" dirty="0"/>
              <a:t>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b="1" dirty="0" err="1"/>
              <a:t>compliment</a:t>
            </a:r>
            <a:r>
              <a:rPr lang="es-ES" sz="2000" dirty="0"/>
              <a:t> (poder Judicial)</a:t>
            </a:r>
          </a:p>
          <a:p>
            <a:pPr>
              <a:buFont typeface="+mj-lt"/>
              <a:buAutoNum type="arabicPeriod"/>
            </a:pPr>
            <a:r>
              <a:rPr lang="es-ES" sz="2000" dirty="0" err="1"/>
              <a:t>Mantenir</a:t>
            </a:r>
            <a:r>
              <a:rPr lang="es-ES" sz="2000" dirty="0"/>
              <a:t> </a:t>
            </a:r>
            <a:r>
              <a:rPr lang="es-ES" sz="2000" b="1" dirty="0" err="1"/>
              <a:t>l’ordre</a:t>
            </a:r>
            <a:r>
              <a:rPr lang="es-ES" sz="2000" dirty="0"/>
              <a:t> </a:t>
            </a:r>
            <a:r>
              <a:rPr lang="es-ES" sz="2000" b="1" dirty="0"/>
              <a:t>interior</a:t>
            </a:r>
            <a:r>
              <a:rPr lang="es-ES" sz="2000" dirty="0"/>
              <a:t> i la </a:t>
            </a:r>
            <a:r>
              <a:rPr lang="es-ES" sz="2000" b="1" dirty="0" err="1"/>
              <a:t>seguretat</a:t>
            </a:r>
            <a:r>
              <a:rPr lang="es-ES" sz="2000" dirty="0"/>
              <a:t> </a:t>
            </a:r>
            <a:r>
              <a:rPr lang="es-ES" sz="2000" b="1" dirty="0"/>
              <a:t>exterior</a:t>
            </a:r>
            <a:r>
              <a:rPr lang="es-ES" sz="2000" dirty="0"/>
              <a:t> (</a:t>
            </a:r>
            <a:r>
              <a:rPr lang="es-ES" sz="2000" dirty="0" err="1"/>
              <a:t>policia</a:t>
            </a:r>
            <a:r>
              <a:rPr lang="es-ES" sz="2000" dirty="0"/>
              <a:t> i </a:t>
            </a:r>
            <a:r>
              <a:rPr lang="es-ES" sz="2000" dirty="0" err="1"/>
              <a:t>exèrcit</a:t>
            </a:r>
            <a:r>
              <a:rPr lang="es-ES" sz="2000" dirty="0"/>
              <a:t>)</a:t>
            </a:r>
          </a:p>
          <a:p>
            <a:pPr>
              <a:buFont typeface="+mj-lt"/>
              <a:buAutoNum type="arabicPeriod"/>
            </a:pPr>
            <a:r>
              <a:rPr lang="es-ES" sz="2000" dirty="0" err="1"/>
              <a:t>Fer</a:t>
            </a:r>
            <a:r>
              <a:rPr lang="es-ES" sz="2000" b="1" dirty="0"/>
              <a:t> </a:t>
            </a:r>
            <a:r>
              <a:rPr lang="es-ES" sz="2000" dirty="0"/>
              <a:t>la</a:t>
            </a:r>
            <a:r>
              <a:rPr lang="es-ES" sz="2000" b="1" dirty="0"/>
              <a:t> política</a:t>
            </a:r>
            <a:r>
              <a:rPr lang="es-ES" sz="2000" dirty="0"/>
              <a:t> </a:t>
            </a:r>
            <a:r>
              <a:rPr lang="es-ES" sz="2000" b="1" dirty="0"/>
              <a:t>exterior</a:t>
            </a:r>
            <a:r>
              <a:rPr lang="es-ES" sz="2000" dirty="0"/>
              <a:t> = </a:t>
            </a:r>
            <a:r>
              <a:rPr lang="es-ES" sz="2000" dirty="0" err="1"/>
              <a:t>relacions</a:t>
            </a:r>
            <a:r>
              <a:rPr lang="es-ES" sz="2000" dirty="0"/>
              <a:t> </a:t>
            </a:r>
            <a:r>
              <a:rPr lang="es-ES" sz="2000" dirty="0" err="1"/>
              <a:t>internacionals</a:t>
            </a:r>
            <a:r>
              <a:rPr lang="es-ES" sz="2000" dirty="0"/>
              <a:t>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altres</a:t>
            </a:r>
            <a:r>
              <a:rPr lang="es-ES" sz="2000" dirty="0"/>
              <a:t> </a:t>
            </a:r>
            <a:r>
              <a:rPr lang="es-ES" sz="2000" dirty="0" err="1"/>
              <a:t>estats</a:t>
            </a:r>
            <a:r>
              <a:rPr lang="es-ES" sz="2000" dirty="0"/>
              <a:t> (</a:t>
            </a:r>
            <a:r>
              <a:rPr lang="es-ES" sz="2000" dirty="0" err="1"/>
              <a:t>ho</a:t>
            </a:r>
            <a:r>
              <a:rPr lang="es-ES" sz="2000" dirty="0"/>
              <a:t> fan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ambaixadors</a:t>
            </a:r>
            <a:r>
              <a:rPr lang="es-ES" sz="2000" dirty="0"/>
              <a:t>)</a:t>
            </a:r>
          </a:p>
          <a:p>
            <a:pPr>
              <a:buFont typeface="+mj-lt"/>
              <a:buAutoNum type="arabicPeriod"/>
            </a:pPr>
            <a:r>
              <a:rPr lang="es-ES" sz="2000" dirty="0" err="1"/>
              <a:t>Recaptar</a:t>
            </a:r>
            <a:r>
              <a:rPr lang="es-ES" sz="2000" dirty="0"/>
              <a:t> </a:t>
            </a:r>
            <a:r>
              <a:rPr lang="es-ES" sz="2000" b="1" dirty="0" err="1"/>
              <a:t>impostos</a:t>
            </a:r>
            <a:r>
              <a:rPr lang="es-ES" sz="2000" dirty="0"/>
              <a:t> per </a:t>
            </a:r>
            <a:r>
              <a:rPr lang="es-ES" sz="2000" dirty="0" err="1"/>
              <a:t>finançar</a:t>
            </a:r>
            <a:r>
              <a:rPr lang="es-ES" sz="2000" dirty="0"/>
              <a:t> </a:t>
            </a:r>
            <a:r>
              <a:rPr lang="es-ES" sz="2000" dirty="0" err="1"/>
              <a:t>serveis</a:t>
            </a:r>
            <a:r>
              <a:rPr lang="es-ES" sz="2000" dirty="0"/>
              <a:t> </a:t>
            </a:r>
            <a:r>
              <a:rPr lang="es-ES" sz="2000" dirty="0" err="1"/>
              <a:t>públics</a:t>
            </a:r>
            <a:r>
              <a:rPr lang="es-ES" sz="2000" dirty="0"/>
              <a:t>, </a:t>
            </a:r>
            <a:r>
              <a:rPr lang="es-ES" sz="2000" dirty="0" err="1"/>
              <a:t>infraestructures</a:t>
            </a:r>
            <a:r>
              <a:rPr lang="es-ES" sz="2000" dirty="0"/>
              <a:t>, </a:t>
            </a:r>
            <a:r>
              <a:rPr lang="es-ES" sz="2000" dirty="0" err="1"/>
              <a:t>ajudes</a:t>
            </a:r>
            <a:r>
              <a:rPr lang="es-ES" sz="2000" dirty="0"/>
              <a:t> i la </a:t>
            </a:r>
            <a:r>
              <a:rPr lang="es-ES" sz="2000" dirty="0" err="1"/>
              <a:t>seguretat</a:t>
            </a:r>
            <a:r>
              <a:rPr lang="es-ES" sz="2000" dirty="0"/>
              <a:t> social. 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Dirigir </a:t>
            </a:r>
            <a:r>
              <a:rPr lang="es-ES" sz="2000" b="1" dirty="0" err="1"/>
              <a:t>l’economia</a:t>
            </a:r>
            <a:r>
              <a:rPr lang="es-ES" sz="2000" dirty="0"/>
              <a:t>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lleis</a:t>
            </a:r>
            <a:r>
              <a:rPr lang="es-ES" sz="2000" dirty="0"/>
              <a:t> que la regulen.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Administrar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b="1" dirty="0" err="1"/>
              <a:t>serveis</a:t>
            </a:r>
            <a:r>
              <a:rPr lang="es-ES" sz="2000" dirty="0"/>
              <a:t> </a:t>
            </a:r>
            <a:r>
              <a:rPr lang="es-ES" sz="2000" b="1" dirty="0" err="1"/>
              <a:t>públics</a:t>
            </a:r>
            <a:r>
              <a:rPr lang="es-ES" sz="2000" dirty="0"/>
              <a:t> (</a:t>
            </a:r>
            <a:r>
              <a:rPr lang="es-ES" sz="2000" dirty="0" err="1"/>
              <a:t>educació</a:t>
            </a:r>
            <a:r>
              <a:rPr lang="es-ES" sz="2000" dirty="0"/>
              <a:t>, </a:t>
            </a:r>
            <a:r>
              <a:rPr lang="es-ES" sz="2000" dirty="0" err="1"/>
              <a:t>sanitat</a:t>
            </a:r>
            <a:r>
              <a:rPr lang="es-ES" sz="2000" dirty="0"/>
              <a:t>…), </a:t>
            </a:r>
            <a:r>
              <a:rPr lang="es-ES" sz="2000" dirty="0" err="1"/>
              <a:t>infraestructures</a:t>
            </a:r>
            <a:r>
              <a:rPr lang="es-ES" sz="2000" dirty="0"/>
              <a:t> i </a:t>
            </a:r>
            <a:r>
              <a:rPr lang="es-ES" sz="2000" dirty="0" err="1"/>
              <a:t>equipaments</a:t>
            </a:r>
            <a:r>
              <a:rPr lang="es-ES" sz="2000" dirty="0"/>
              <a:t> </a:t>
            </a:r>
            <a:r>
              <a:rPr lang="es-ES" sz="2000" dirty="0" err="1"/>
              <a:t>col·lectius</a:t>
            </a:r>
            <a:r>
              <a:rPr lang="es-ES" sz="2000" dirty="0"/>
              <a:t> (</a:t>
            </a:r>
            <a:r>
              <a:rPr lang="es-ES" sz="2000" dirty="0" err="1"/>
              <a:t>carreteres</a:t>
            </a:r>
            <a:r>
              <a:rPr lang="es-ES" sz="2000" dirty="0"/>
              <a:t>, </a:t>
            </a:r>
            <a:r>
              <a:rPr lang="es-ES" sz="2000" dirty="0" err="1"/>
              <a:t>ports</a:t>
            </a:r>
            <a:r>
              <a:rPr lang="es-ES" sz="2000" dirty="0"/>
              <a:t>, </a:t>
            </a:r>
            <a:r>
              <a:rPr lang="es-ES" sz="2000" dirty="0" err="1"/>
              <a:t>biblioteques</a:t>
            </a:r>
            <a:r>
              <a:rPr lang="es-ES" sz="2000" dirty="0"/>
              <a:t>…)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55555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4A6E3E16-696E-594D-8E68-D0D72B8F85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66" b="1266"/>
          <a:stretch>
            <a:fillRect/>
          </a:stretch>
        </p:blipFill>
        <p:spPr>
          <a:xfrm>
            <a:off x="5741234" y="430967"/>
            <a:ext cx="4569164" cy="556342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0EC0867-1C73-904C-B658-12C33F1F2BE1}"/>
              </a:ext>
            </a:extLst>
          </p:cNvPr>
          <p:cNvSpPr txBox="1"/>
          <p:nvPr/>
        </p:nvSpPr>
        <p:spPr>
          <a:xfrm>
            <a:off x="2233534" y="2689461"/>
            <a:ext cx="4437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/>
              <a:t>Esquema</a:t>
            </a:r>
            <a:endParaRPr lang="ca-ES" i="1" dirty="0"/>
          </a:p>
        </p:txBody>
      </p:sp>
      <p:sp>
        <p:nvSpPr>
          <p:cNvPr id="17" name="Flecha derecha 16">
            <a:extLst>
              <a:ext uri="{FF2B5EF4-FFF2-40B4-BE49-F238E27FC236}">
                <a16:creationId xmlns:a16="http://schemas.microsoft.com/office/drawing/2014/main" id="{FE88E583-5E6C-F346-A4E8-F7C1E0717E51}"/>
              </a:ext>
            </a:extLst>
          </p:cNvPr>
          <p:cNvSpPr/>
          <p:nvPr/>
        </p:nvSpPr>
        <p:spPr>
          <a:xfrm>
            <a:off x="4452078" y="2889119"/>
            <a:ext cx="464696" cy="151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469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B4446-8935-EC4B-99FA-54CAC1E4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400" dirty="0"/>
              <a:t>2.3. Característiques dels estats democràtics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644A2B-2C61-C44D-AEE9-5E09363F5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" y="2235202"/>
            <a:ext cx="11306433" cy="4326236"/>
          </a:xfrm>
        </p:spPr>
        <p:txBody>
          <a:bodyPr>
            <a:normAutofit/>
          </a:bodyPr>
          <a:lstStyle/>
          <a:p>
            <a:r>
              <a:rPr lang="ca-ES" dirty="0"/>
              <a:t>Els Estats democràtics són aquells que compleixen les següents característiques: </a:t>
            </a:r>
          </a:p>
          <a:p>
            <a:endParaRPr lang="ca-ES" dirty="0"/>
          </a:p>
          <a:p>
            <a:pPr>
              <a:buFont typeface="+mj-lt"/>
              <a:buAutoNum type="arabicPeriod"/>
            </a:pPr>
            <a:r>
              <a:rPr lang="es-ES" dirty="0" err="1"/>
              <a:t>Són</a:t>
            </a:r>
            <a:r>
              <a:rPr lang="es-ES" b="1" dirty="0"/>
              <a:t> </a:t>
            </a:r>
            <a:r>
              <a:rPr lang="es-ES" b="1" dirty="0" err="1"/>
              <a:t>Estats</a:t>
            </a:r>
            <a:r>
              <a:rPr lang="es-ES" b="1" dirty="0"/>
              <a:t> del </a:t>
            </a:r>
            <a:r>
              <a:rPr lang="es-ES" b="1" dirty="0" err="1"/>
              <a:t>dret</a:t>
            </a:r>
            <a:r>
              <a:rPr lang="es-ES" dirty="0"/>
              <a:t>, </a:t>
            </a:r>
            <a:r>
              <a:rPr lang="es-ES" dirty="0" err="1"/>
              <a:t>és</a:t>
            </a:r>
            <a:r>
              <a:rPr lang="es-ES" dirty="0"/>
              <a:t> a </a:t>
            </a:r>
            <a:r>
              <a:rPr lang="es-ES" dirty="0" err="1"/>
              <a:t>dir</a:t>
            </a:r>
            <a:r>
              <a:rPr lang="es-ES" dirty="0"/>
              <a:t>: el poder no </a:t>
            </a:r>
            <a:r>
              <a:rPr lang="es-ES" dirty="0" err="1"/>
              <a:t>s’exerceix</a:t>
            </a:r>
            <a:r>
              <a:rPr lang="es-ES" dirty="0"/>
              <a:t> </a:t>
            </a:r>
            <a:r>
              <a:rPr lang="es-ES" dirty="0" err="1"/>
              <a:t>lliurement</a:t>
            </a:r>
            <a:r>
              <a:rPr lang="es-ES" dirty="0"/>
              <a:t>, </a:t>
            </a:r>
            <a:r>
              <a:rPr lang="es-ES" dirty="0" err="1"/>
              <a:t>està</a:t>
            </a:r>
            <a:r>
              <a:rPr lang="es-ES" dirty="0"/>
              <a:t> </a:t>
            </a:r>
            <a:r>
              <a:rPr lang="es-ES" dirty="0" err="1"/>
              <a:t>limitat</a:t>
            </a:r>
            <a:r>
              <a:rPr lang="es-ES" dirty="0"/>
              <a:t> </a:t>
            </a:r>
            <a:r>
              <a:rPr lang="es-ES" dirty="0" err="1"/>
              <a:t>pel</a:t>
            </a:r>
            <a:r>
              <a:rPr lang="es-ES" dirty="0"/>
              <a:t> </a:t>
            </a:r>
            <a:r>
              <a:rPr lang="es-ES" dirty="0" err="1"/>
              <a:t>dret</a:t>
            </a:r>
            <a:r>
              <a:rPr lang="es-ES" dirty="0"/>
              <a:t>, per les </a:t>
            </a:r>
            <a:r>
              <a:rPr lang="es-ES" dirty="0" err="1"/>
              <a:t>lleis</a:t>
            </a:r>
            <a:r>
              <a:rPr lang="es-ES" dirty="0"/>
              <a:t>. </a:t>
            </a:r>
          </a:p>
          <a:p>
            <a:pPr>
              <a:buFont typeface="+mj-lt"/>
              <a:buAutoNum type="arabicPeriod"/>
            </a:pP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b="1" dirty="0" err="1"/>
              <a:t>ciutadans</a:t>
            </a:r>
            <a:r>
              <a:rPr lang="es-ES" b="1" dirty="0"/>
              <a:t> participen </a:t>
            </a:r>
            <a:r>
              <a:rPr lang="es-ES" dirty="0"/>
              <a:t>en les tasques de </a:t>
            </a:r>
            <a:r>
              <a:rPr lang="es-ES" dirty="0" err="1"/>
              <a:t>govern</a:t>
            </a:r>
            <a:r>
              <a:rPr lang="es-ES" dirty="0"/>
              <a:t> i en les </a:t>
            </a:r>
            <a:r>
              <a:rPr lang="es-ES" dirty="0" err="1"/>
              <a:t>eleccions</a:t>
            </a:r>
            <a:r>
              <a:rPr lang="es-ES" dirty="0"/>
              <a:t> (*</a:t>
            </a:r>
            <a:r>
              <a:rPr lang="es-ES" i="1" dirty="0" err="1"/>
              <a:t>com</a:t>
            </a:r>
            <a:r>
              <a:rPr lang="es-ES" dirty="0"/>
              <a:t>?)</a:t>
            </a:r>
          </a:p>
          <a:p>
            <a:pPr>
              <a:buFont typeface="+mj-lt"/>
              <a:buAutoNum type="arabicPeriod"/>
            </a:pPr>
            <a:r>
              <a:rPr lang="es-ES" dirty="0" err="1"/>
              <a:t>Existeix</a:t>
            </a:r>
            <a:r>
              <a:rPr lang="es-ES" dirty="0"/>
              <a:t> una </a:t>
            </a:r>
            <a:r>
              <a:rPr lang="es-ES" b="1" dirty="0" err="1"/>
              <a:t>Constitució</a:t>
            </a:r>
            <a:r>
              <a:rPr lang="es-ES" b="1" dirty="0"/>
              <a:t>, </a:t>
            </a:r>
            <a:r>
              <a:rPr lang="es-ES" dirty="0"/>
              <a:t>la</a:t>
            </a:r>
            <a:r>
              <a:rPr lang="es-ES" b="1" dirty="0"/>
              <a:t> </a:t>
            </a:r>
            <a:r>
              <a:rPr lang="es-ES" dirty="0" err="1"/>
              <a:t>llei</a:t>
            </a:r>
            <a:r>
              <a:rPr lang="es-ES" dirty="0"/>
              <a:t> magna de </a:t>
            </a:r>
            <a:r>
              <a:rPr lang="es-ES" dirty="0" err="1"/>
              <a:t>l’Estat</a:t>
            </a:r>
            <a:r>
              <a:rPr lang="es-ES" dirty="0"/>
              <a:t>. </a:t>
            </a:r>
            <a:r>
              <a:rPr lang="es-ES" dirty="0" err="1"/>
              <a:t>És</a:t>
            </a:r>
            <a:r>
              <a:rPr lang="es-ES" dirty="0"/>
              <a:t> el </a:t>
            </a:r>
            <a:r>
              <a:rPr lang="es-ES" dirty="0" err="1"/>
              <a:t>conjunt</a:t>
            </a:r>
            <a:r>
              <a:rPr lang="es-ES" dirty="0"/>
              <a:t> de </a:t>
            </a:r>
            <a:r>
              <a:rPr lang="es-ES" dirty="0" err="1"/>
              <a:t>lleis</a:t>
            </a:r>
            <a:r>
              <a:rPr lang="es-ES" dirty="0"/>
              <a:t> </a:t>
            </a:r>
            <a:r>
              <a:rPr lang="es-ES" dirty="0" err="1"/>
              <a:t>fonamentals</a:t>
            </a:r>
            <a:r>
              <a:rPr lang="es-ES" dirty="0"/>
              <a:t> </a:t>
            </a:r>
            <a:r>
              <a:rPr lang="es-ES" dirty="0" err="1"/>
              <a:t>aprovades</a:t>
            </a:r>
            <a:r>
              <a:rPr lang="es-ES" dirty="0"/>
              <a:t> per </a:t>
            </a:r>
            <a:r>
              <a:rPr lang="es-ES" dirty="0" err="1"/>
              <a:t>votació</a:t>
            </a:r>
            <a:r>
              <a:rPr lang="es-ES" dirty="0"/>
              <a:t> que determina la forma de </a:t>
            </a:r>
            <a:r>
              <a:rPr lang="es-ES" dirty="0" err="1"/>
              <a:t>govern</a:t>
            </a:r>
            <a:r>
              <a:rPr lang="es-ES" dirty="0"/>
              <a:t>,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drets</a:t>
            </a:r>
            <a:r>
              <a:rPr lang="es-ES" dirty="0"/>
              <a:t> i </a:t>
            </a:r>
            <a:r>
              <a:rPr lang="es-ES" dirty="0" err="1"/>
              <a:t>deures</a:t>
            </a:r>
            <a:r>
              <a:rPr lang="es-ES" dirty="0"/>
              <a:t> i les </a:t>
            </a:r>
            <a:r>
              <a:rPr lang="es-ES" dirty="0" err="1"/>
              <a:t>institucions</a:t>
            </a:r>
            <a:r>
              <a:rPr lang="es-ES" dirty="0"/>
              <a:t> i el </a:t>
            </a:r>
            <a:r>
              <a:rPr lang="es-ES" dirty="0" err="1"/>
              <a:t>funcionament</a:t>
            </a:r>
            <a:r>
              <a:rPr lang="es-ES" dirty="0"/>
              <a:t> de </a:t>
            </a:r>
            <a:r>
              <a:rPr lang="es-ES" dirty="0" err="1"/>
              <a:t>l’Estat</a:t>
            </a:r>
            <a:r>
              <a:rPr lang="es-ES" dirty="0"/>
              <a:t>. </a:t>
            </a:r>
          </a:p>
          <a:p>
            <a:pPr>
              <a:buFont typeface="+mj-lt"/>
              <a:buAutoNum type="arabicPeriod"/>
            </a:pPr>
            <a:r>
              <a:rPr lang="es-ES" b="1" dirty="0" err="1"/>
              <a:t>Divisió</a:t>
            </a:r>
            <a:r>
              <a:rPr lang="es-ES" b="1" dirty="0"/>
              <a:t> de </a:t>
            </a:r>
            <a:r>
              <a:rPr lang="es-ES" b="1" dirty="0" err="1"/>
              <a:t>poders</a:t>
            </a:r>
            <a:r>
              <a:rPr lang="es-ES" b="1" dirty="0"/>
              <a:t>: </a:t>
            </a:r>
            <a:r>
              <a:rPr lang="es-ES" dirty="0"/>
              <a:t>per evitar </a:t>
            </a:r>
            <a:r>
              <a:rPr lang="es-ES" dirty="0" err="1"/>
              <a:t>l’acaparació</a:t>
            </a:r>
            <a:r>
              <a:rPr lang="es-ES" dirty="0"/>
              <a:t> de poder, </a:t>
            </a:r>
            <a:r>
              <a:rPr lang="es-ES" dirty="0" err="1"/>
              <a:t>aquest</a:t>
            </a:r>
            <a:r>
              <a:rPr lang="es-ES" dirty="0"/>
              <a:t> queda </a:t>
            </a:r>
            <a:r>
              <a:rPr lang="es-ES" dirty="0" err="1"/>
              <a:t>dividit</a:t>
            </a:r>
            <a:r>
              <a:rPr lang="es-ES" dirty="0"/>
              <a:t> en tres: </a:t>
            </a:r>
          </a:p>
          <a:p>
            <a:pPr lvl="1">
              <a:buFont typeface="Wingdings" pitchFamily="2" charset="2"/>
              <a:buChar char="v"/>
            </a:pPr>
            <a:r>
              <a:rPr lang="es-ES" dirty="0"/>
              <a:t>Poder </a:t>
            </a:r>
            <a:r>
              <a:rPr lang="es-ES" b="1" dirty="0" err="1"/>
              <a:t>legislatiu</a:t>
            </a:r>
            <a:r>
              <a:rPr lang="es-ES" dirty="0"/>
              <a:t> (en </a:t>
            </a:r>
            <a:r>
              <a:rPr lang="es-ES" dirty="0" err="1"/>
              <a:t>mans</a:t>
            </a:r>
            <a:r>
              <a:rPr lang="es-ES" dirty="0"/>
              <a:t> del </a:t>
            </a:r>
            <a:r>
              <a:rPr lang="es-ES" dirty="0" err="1"/>
              <a:t>Parlament</a:t>
            </a:r>
            <a:r>
              <a:rPr lang="es-ES" dirty="0"/>
              <a:t>): elabora i vota </a:t>
            </a:r>
            <a:r>
              <a:rPr lang="es-ES" dirty="0" err="1"/>
              <a:t>lleis</a:t>
            </a:r>
            <a:r>
              <a:rPr lang="es-ES" dirty="0"/>
              <a:t>. </a:t>
            </a:r>
          </a:p>
          <a:p>
            <a:pPr lvl="1">
              <a:buFont typeface="Wingdings" pitchFamily="2" charset="2"/>
              <a:buChar char="v"/>
            </a:pPr>
            <a:r>
              <a:rPr lang="es-ES" dirty="0"/>
              <a:t>Poder </a:t>
            </a:r>
            <a:r>
              <a:rPr lang="es-ES" b="1" dirty="0" err="1"/>
              <a:t>executiu</a:t>
            </a:r>
            <a:r>
              <a:rPr lang="es-ES" dirty="0"/>
              <a:t> (en </a:t>
            </a:r>
            <a:r>
              <a:rPr lang="es-ES" dirty="0" err="1"/>
              <a:t>mans</a:t>
            </a:r>
            <a:r>
              <a:rPr lang="es-ES" dirty="0"/>
              <a:t> del </a:t>
            </a:r>
            <a:r>
              <a:rPr lang="es-ES" dirty="0" err="1"/>
              <a:t>Govern</a:t>
            </a:r>
            <a:r>
              <a:rPr lang="es-ES" dirty="0"/>
              <a:t>): determina la política a seguir i </a:t>
            </a:r>
            <a:r>
              <a:rPr lang="es-ES" dirty="0" err="1"/>
              <a:t>l’aplica</a:t>
            </a:r>
            <a:r>
              <a:rPr lang="es-ES" dirty="0"/>
              <a:t> </a:t>
            </a:r>
            <a:r>
              <a:rPr lang="es-ES" dirty="0" err="1"/>
              <a:t>mitjançant</a:t>
            </a:r>
            <a:r>
              <a:rPr lang="es-ES" dirty="0"/>
              <a:t> </a:t>
            </a:r>
            <a:r>
              <a:rPr lang="es-ES" dirty="0" err="1"/>
              <a:t>l’administració</a:t>
            </a:r>
            <a:r>
              <a:rPr lang="es-ES" dirty="0"/>
              <a:t>.</a:t>
            </a:r>
          </a:p>
          <a:p>
            <a:pPr lvl="1">
              <a:buFont typeface="Wingdings" pitchFamily="2" charset="2"/>
              <a:buChar char="v"/>
            </a:pPr>
            <a:r>
              <a:rPr lang="es-ES" dirty="0"/>
              <a:t>Poder </a:t>
            </a:r>
            <a:r>
              <a:rPr lang="es-ES" b="1" dirty="0"/>
              <a:t>judicial</a:t>
            </a:r>
            <a:r>
              <a:rPr lang="es-ES" dirty="0"/>
              <a:t> (</a:t>
            </a:r>
            <a:r>
              <a:rPr lang="es-ES" dirty="0" err="1"/>
              <a:t>jutges</a:t>
            </a:r>
            <a:r>
              <a:rPr lang="es-ES" dirty="0"/>
              <a:t>): </a:t>
            </a:r>
            <a:r>
              <a:rPr lang="es-ES" dirty="0" err="1"/>
              <a:t>jutja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conflictes</a:t>
            </a:r>
            <a:r>
              <a:rPr lang="es-ES" dirty="0"/>
              <a:t> </a:t>
            </a:r>
            <a:r>
              <a:rPr lang="es-ES" dirty="0" err="1"/>
              <a:t>ciutadans</a:t>
            </a:r>
            <a:r>
              <a:rPr lang="es-ES" dirty="0"/>
              <a:t> i castiga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no </a:t>
            </a:r>
            <a:r>
              <a:rPr lang="es-ES" dirty="0" err="1"/>
              <a:t>compleixen</a:t>
            </a:r>
            <a:r>
              <a:rPr lang="es-ES" dirty="0"/>
              <a:t> les </a:t>
            </a:r>
            <a:r>
              <a:rPr lang="es-ES" dirty="0" err="1"/>
              <a:t>lleis</a:t>
            </a:r>
            <a:r>
              <a:rPr lang="es-ES" dirty="0"/>
              <a:t>.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6425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757E0-8A74-E14A-8D17-58613038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(*) Com poden participar els ciutadans en el poder de l’Estat?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AACF0-F257-0E49-B8E2-F8E51A0E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588510"/>
            <a:ext cx="8761412" cy="2193352"/>
          </a:xfrm>
        </p:spPr>
        <p:txBody>
          <a:bodyPr>
            <a:normAutofit/>
          </a:bodyPr>
          <a:lstStyle/>
          <a:p>
            <a:r>
              <a:rPr lang="ca-ES" dirty="0"/>
              <a:t>A través dels </a:t>
            </a:r>
            <a:r>
              <a:rPr lang="ca-ES" b="1" dirty="0"/>
              <a:t>referèndums</a:t>
            </a:r>
            <a:r>
              <a:rPr lang="ca-ES" dirty="0"/>
              <a:t> i les </a:t>
            </a:r>
            <a:r>
              <a:rPr lang="ca-ES" b="1" dirty="0"/>
              <a:t>eleccions</a:t>
            </a:r>
            <a:r>
              <a:rPr lang="ca-ES" dirty="0"/>
              <a:t>.</a:t>
            </a:r>
          </a:p>
          <a:p>
            <a:r>
              <a:rPr lang="ca-ES" dirty="0"/>
              <a:t>Són </a:t>
            </a:r>
            <a:r>
              <a:rPr lang="es-ES" dirty="0" err="1"/>
              <a:t>mecanismes</a:t>
            </a:r>
            <a:r>
              <a:rPr lang="es-ES" dirty="0"/>
              <a:t> a través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quals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ciutadans</a:t>
            </a:r>
            <a:r>
              <a:rPr lang="es-ES" dirty="0"/>
              <a:t> participen en </a:t>
            </a:r>
            <a:r>
              <a:rPr lang="es-ES" dirty="0" err="1"/>
              <a:t>l’exercici</a:t>
            </a:r>
            <a:r>
              <a:rPr lang="es-ES" dirty="0"/>
              <a:t> del poder, </a:t>
            </a:r>
            <a:r>
              <a:rPr lang="es-ES" dirty="0" err="1"/>
              <a:t>mitjançant</a:t>
            </a:r>
            <a:r>
              <a:rPr lang="es-ES" dirty="0"/>
              <a:t> un </a:t>
            </a:r>
            <a:r>
              <a:rPr lang="es-ES" b="1" dirty="0" err="1"/>
              <a:t>vot</a:t>
            </a:r>
            <a:r>
              <a:rPr lang="es-ES" dirty="0"/>
              <a:t>. 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i="1" dirty="0"/>
              <a:t>                          </a:t>
            </a:r>
            <a:r>
              <a:rPr lang="es-ES" b="1" i="1" u="sng" dirty="0" err="1"/>
              <a:t>Diferències</a:t>
            </a:r>
            <a:r>
              <a:rPr lang="es-ES" b="1" i="1" u="sng" dirty="0"/>
              <a:t>: </a:t>
            </a:r>
          </a:p>
          <a:p>
            <a:endParaRPr lang="es-ES" dirty="0"/>
          </a:p>
          <a:p>
            <a:endParaRPr lang="ca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0B93926-73B4-AD4B-BF41-073E0CAD4614}"/>
              </a:ext>
            </a:extLst>
          </p:cNvPr>
          <p:cNvSpPr txBox="1"/>
          <p:nvPr/>
        </p:nvSpPr>
        <p:spPr>
          <a:xfrm>
            <a:off x="539115" y="4910376"/>
            <a:ext cx="268324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 </a:t>
            </a:r>
            <a:r>
              <a:rPr lang="es-ES" b="1" u="sng" dirty="0" err="1"/>
              <a:t>Referèndum</a:t>
            </a:r>
            <a:r>
              <a:rPr lang="es-ES" b="1" u="sng" dirty="0"/>
              <a:t>:</a:t>
            </a:r>
          </a:p>
          <a:p>
            <a:r>
              <a:rPr lang="es-ES" dirty="0"/>
              <a:t>Es consulta una </a:t>
            </a:r>
            <a:r>
              <a:rPr lang="es-ES" dirty="0" err="1"/>
              <a:t>qüestió</a:t>
            </a:r>
            <a:r>
              <a:rPr lang="es-ES" dirty="0"/>
              <a:t> concreta a </a:t>
            </a:r>
            <a:r>
              <a:rPr lang="es-ES" dirty="0" err="1"/>
              <a:t>rebutjar</a:t>
            </a:r>
            <a:r>
              <a:rPr lang="es-ES" dirty="0"/>
              <a:t> o </a:t>
            </a:r>
            <a:r>
              <a:rPr lang="es-ES" dirty="0" err="1"/>
              <a:t>acceptar</a:t>
            </a:r>
            <a:r>
              <a:rPr lang="es-ES" dirty="0"/>
              <a:t>.</a:t>
            </a:r>
          </a:p>
          <a:p>
            <a:endParaRPr lang="ca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492FB4-04C7-7F47-AA96-8DAAB8EF85CD}"/>
              </a:ext>
            </a:extLst>
          </p:cNvPr>
          <p:cNvSpPr txBox="1"/>
          <p:nvPr/>
        </p:nvSpPr>
        <p:spPr>
          <a:xfrm>
            <a:off x="3865437" y="4910376"/>
            <a:ext cx="326915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 </a:t>
            </a:r>
            <a:r>
              <a:rPr lang="es-ES" b="1" u="sng" dirty="0" err="1"/>
              <a:t>Eleccions</a:t>
            </a:r>
            <a:r>
              <a:rPr lang="es-ES" b="1" u="sng" dirty="0"/>
              <a:t>: </a:t>
            </a:r>
          </a:p>
          <a:p>
            <a:r>
              <a:rPr lang="es-ES" dirty="0" err="1"/>
              <a:t>S’escullen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representants</a:t>
            </a:r>
            <a:r>
              <a:rPr lang="es-ES" dirty="0"/>
              <a:t> </a:t>
            </a:r>
            <a:r>
              <a:rPr lang="es-ES" dirty="0" err="1"/>
              <a:t>polítics</a:t>
            </a:r>
            <a:r>
              <a:rPr lang="es-ES" dirty="0"/>
              <a:t>, que </a:t>
            </a:r>
            <a:r>
              <a:rPr lang="es-ES" dirty="0" err="1"/>
              <a:t>prenen</a:t>
            </a:r>
            <a:r>
              <a:rPr lang="es-ES" dirty="0"/>
              <a:t> </a:t>
            </a:r>
            <a:r>
              <a:rPr lang="es-ES" dirty="0" err="1"/>
              <a:t>decisions</a:t>
            </a:r>
            <a:r>
              <a:rPr lang="es-ES" dirty="0"/>
              <a:t> en </a:t>
            </a:r>
            <a:r>
              <a:rPr lang="es-ES" dirty="0" err="1"/>
              <a:t>nom</a:t>
            </a:r>
            <a:r>
              <a:rPr lang="es-ES" dirty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/>
              <a:t>ciutadans</a:t>
            </a:r>
            <a:r>
              <a:rPr lang="es-ES" dirty="0"/>
              <a:t>. </a:t>
            </a:r>
          </a:p>
          <a:p>
            <a:endParaRPr lang="ca-ES" dirty="0"/>
          </a:p>
        </p:txBody>
      </p:sp>
      <p:sp>
        <p:nvSpPr>
          <p:cNvPr id="6" name="Flecha curva 5">
            <a:extLst>
              <a:ext uri="{FF2B5EF4-FFF2-40B4-BE49-F238E27FC236}">
                <a16:creationId xmlns:a16="http://schemas.microsoft.com/office/drawing/2014/main" id="{C641D43F-C4DB-0241-B54B-680B259DB965}"/>
              </a:ext>
            </a:extLst>
          </p:cNvPr>
          <p:cNvSpPr/>
          <p:nvPr/>
        </p:nvSpPr>
        <p:spPr>
          <a:xfrm rot="5400000">
            <a:off x="4875058" y="4270373"/>
            <a:ext cx="500753" cy="5222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sp>
        <p:nvSpPr>
          <p:cNvPr id="9" name="Flecha curva 8">
            <a:extLst>
              <a:ext uri="{FF2B5EF4-FFF2-40B4-BE49-F238E27FC236}">
                <a16:creationId xmlns:a16="http://schemas.microsoft.com/office/drawing/2014/main" id="{72E0CD24-EFBE-AB48-92BC-70F7F2DE7847}"/>
              </a:ext>
            </a:extLst>
          </p:cNvPr>
          <p:cNvSpPr/>
          <p:nvPr/>
        </p:nvSpPr>
        <p:spPr>
          <a:xfrm rot="16200000" flipH="1">
            <a:off x="1736804" y="4270296"/>
            <a:ext cx="500753" cy="487041"/>
          </a:xfrm>
          <a:prstGeom prst="bentArrow">
            <a:avLst>
              <a:gd name="adj1" fmla="val 25000"/>
              <a:gd name="adj2" fmla="val 32353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B422A46-B45E-8A48-AE48-6E7664C2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92" y="2681847"/>
            <a:ext cx="2174058" cy="12846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D7E250C-A5F7-B749-AFFF-BAD2A89C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543" y="4281109"/>
            <a:ext cx="2995755" cy="22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7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D57DCAF-E6A8-704A-B469-5D3FD3C24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762" y="0"/>
            <a:ext cx="9144000" cy="6858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5C450B9-01EB-6D49-A36B-18A66DA6DCB6}"/>
              </a:ext>
            </a:extLst>
          </p:cNvPr>
          <p:cNvSpPr txBox="1"/>
          <p:nvPr/>
        </p:nvSpPr>
        <p:spPr>
          <a:xfrm>
            <a:off x="3422822" y="141418"/>
            <a:ext cx="8377881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</a:rPr>
              <a:t>2.4. Som una democràcia directa o indirecta? </a:t>
            </a:r>
          </a:p>
        </p:txBody>
      </p:sp>
    </p:spTree>
    <p:extLst>
      <p:ext uri="{BB962C8B-B14F-4D97-AF65-F5344CB8AC3E}">
        <p14:creationId xmlns:p14="http://schemas.microsoft.com/office/powerpoint/2010/main" val="288553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81DE0-ECDE-0A41-B94F-7A770B31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i="1" dirty="0"/>
              <a:t>La </a:t>
            </a:r>
            <a:r>
              <a:rPr lang="es-ES" sz="2400" i="1" dirty="0" err="1"/>
              <a:t>democràcia</a:t>
            </a:r>
            <a:r>
              <a:rPr lang="es-ES" sz="2400" i="1" dirty="0"/>
              <a:t> directa </a:t>
            </a:r>
            <a:r>
              <a:rPr lang="es-ES" sz="2400" i="1" dirty="0" err="1"/>
              <a:t>normalment</a:t>
            </a:r>
            <a:r>
              <a:rPr lang="es-ES" sz="2400" i="1" dirty="0"/>
              <a:t> </a:t>
            </a:r>
            <a:r>
              <a:rPr lang="es-ES" sz="2400" i="1" dirty="0" err="1"/>
              <a:t>s’insereix</a:t>
            </a:r>
            <a:r>
              <a:rPr lang="es-ES" sz="2400" i="1" dirty="0"/>
              <a:t> </a:t>
            </a:r>
            <a:r>
              <a:rPr lang="es-ES" sz="2400" i="1" dirty="0" err="1"/>
              <a:t>allà</a:t>
            </a:r>
            <a:r>
              <a:rPr lang="es-ES" sz="2400" i="1" dirty="0"/>
              <a:t> </a:t>
            </a:r>
            <a:r>
              <a:rPr lang="es-ES" sz="2400" i="1" dirty="0" err="1"/>
              <a:t>on</a:t>
            </a:r>
            <a:r>
              <a:rPr lang="es-ES" sz="2400" i="1" dirty="0"/>
              <a:t> predomina la </a:t>
            </a:r>
            <a:r>
              <a:rPr lang="es-ES" sz="2400" b="1" i="1" u="sng" dirty="0"/>
              <a:t>representativa</a:t>
            </a:r>
            <a:r>
              <a:rPr lang="es-ES" sz="2400" i="1" dirty="0"/>
              <a:t>, </a:t>
            </a:r>
            <a:r>
              <a:rPr lang="es-ES" sz="2400" i="1" dirty="0" err="1"/>
              <a:t>només</a:t>
            </a:r>
            <a:r>
              <a:rPr lang="es-ES" sz="2400" i="1" dirty="0"/>
              <a:t> per </a:t>
            </a:r>
            <a:r>
              <a:rPr lang="es-ES" sz="2400" i="1" dirty="0" err="1"/>
              <a:t>determinades</a:t>
            </a:r>
            <a:r>
              <a:rPr lang="es-ES" sz="2400" i="1" dirty="0"/>
              <a:t> </a:t>
            </a:r>
            <a:r>
              <a:rPr lang="es-ES" sz="2400" i="1" dirty="0" err="1"/>
              <a:t>qüestions</a:t>
            </a:r>
            <a:r>
              <a:rPr lang="es-ES" sz="2400" i="1" dirty="0"/>
              <a:t>: cas </a:t>
            </a:r>
            <a:r>
              <a:rPr lang="es-ES" sz="2400" i="1" dirty="0" err="1"/>
              <a:t>d’Espanya</a:t>
            </a:r>
            <a:r>
              <a:rPr lang="es-ES" sz="2400" i="1" dirty="0"/>
              <a:t>, </a:t>
            </a:r>
            <a:r>
              <a:rPr lang="es-ES" sz="2400" i="1" dirty="0" err="1"/>
              <a:t>França</a:t>
            </a:r>
            <a:r>
              <a:rPr lang="es-ES" sz="2400" i="1" dirty="0"/>
              <a:t>, EEUU, </a:t>
            </a:r>
            <a:r>
              <a:rPr lang="es-ES" sz="2400" i="1" dirty="0" err="1"/>
              <a:t>Amèrica</a:t>
            </a:r>
            <a:r>
              <a:rPr lang="es-ES" sz="2400" i="1" dirty="0"/>
              <a:t> </a:t>
            </a:r>
            <a:r>
              <a:rPr lang="es-ES" sz="2400" i="1" dirty="0" err="1"/>
              <a:t>Llatina</a:t>
            </a:r>
            <a:r>
              <a:rPr lang="es-ES" sz="2400" i="1" dirty="0"/>
              <a:t>… </a:t>
            </a:r>
            <a:br>
              <a:rPr lang="es-ES" sz="2400" i="1" dirty="0"/>
            </a:br>
            <a:br>
              <a:rPr lang="es-ES" sz="2400" i="1" dirty="0"/>
            </a:br>
            <a:r>
              <a:rPr lang="es-ES" sz="2400" i="1" dirty="0" err="1"/>
              <a:t>Però</a:t>
            </a:r>
            <a:r>
              <a:rPr lang="es-ES" sz="2400" i="1" dirty="0"/>
              <a:t> a </a:t>
            </a:r>
            <a:r>
              <a:rPr lang="es-ES" sz="2400" i="1" dirty="0" err="1"/>
              <a:t>països</a:t>
            </a:r>
            <a:r>
              <a:rPr lang="es-ES" sz="2400" i="1" dirty="0"/>
              <a:t> </a:t>
            </a:r>
            <a:r>
              <a:rPr lang="es-ES" sz="2400" i="1" dirty="0" err="1"/>
              <a:t>com</a:t>
            </a:r>
            <a:r>
              <a:rPr lang="es-ES" sz="2400" i="1" dirty="0"/>
              <a:t> </a:t>
            </a:r>
            <a:r>
              <a:rPr lang="es-ES" sz="2400" i="1" dirty="0" err="1"/>
              <a:t>Lichtenstein</a:t>
            </a:r>
            <a:r>
              <a:rPr lang="es-ES" sz="2400" i="1" dirty="0"/>
              <a:t>, </a:t>
            </a:r>
            <a:r>
              <a:rPr lang="es-ES" sz="2400" i="1" dirty="0" err="1"/>
              <a:t>Suïssa</a:t>
            </a:r>
            <a:r>
              <a:rPr lang="es-ES" sz="2400" i="1" dirty="0"/>
              <a:t> i </a:t>
            </a:r>
            <a:r>
              <a:rPr lang="es-ES" sz="2400" i="1" dirty="0" err="1"/>
              <a:t>Llívia</a:t>
            </a:r>
            <a:r>
              <a:rPr lang="es-ES" sz="2400" i="1" dirty="0"/>
              <a:t>, predomina la </a:t>
            </a:r>
            <a:r>
              <a:rPr lang="es-ES" sz="2400" b="1" i="1" u="sng" dirty="0" err="1"/>
              <a:t>democràcia</a:t>
            </a:r>
            <a:r>
              <a:rPr lang="es-ES" sz="2400" b="1" i="1" u="sng" dirty="0"/>
              <a:t> directa. </a:t>
            </a:r>
            <a:br>
              <a:rPr lang="es-ES" sz="2400" dirty="0"/>
            </a:br>
            <a:endParaRPr lang="ca-ES" sz="2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17FC45-B3ED-7E44-8DE1-4D29B1B8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048" y="2001795"/>
            <a:ext cx="5216574" cy="34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2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0A15F-C1F4-B249-81BC-E2333708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Activitats p. 25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37482D-11E4-1B49-99E9-9C4A08C85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8" y="370703"/>
            <a:ext cx="3755379" cy="5869459"/>
          </a:xfrm>
        </p:spPr>
        <p:txBody>
          <a:bodyPr>
            <a:normAutofit fontScale="85000" lnSpcReduction="10000"/>
          </a:bodyPr>
          <a:lstStyle/>
          <a:p>
            <a:r>
              <a:rPr lang="ca-ES" dirty="0"/>
              <a:t>1. QUÈ ÉS UNA CONSTITUCIÓ? </a:t>
            </a:r>
            <a:r>
              <a:rPr lang="ca-ES" dirty="0" err="1"/>
              <a:t>quINA</a:t>
            </a:r>
            <a:r>
              <a:rPr lang="ca-ES" dirty="0"/>
              <a:t> ÉS LA IMPORTÀNCIA QUE TÉ EN UN ESTAT DEMOCRÀTIC? </a:t>
            </a:r>
          </a:p>
          <a:p>
            <a:endParaRPr lang="ca-ES" dirty="0"/>
          </a:p>
          <a:p>
            <a:r>
              <a:rPr lang="ca-ES" dirty="0"/>
              <a:t>2. </a:t>
            </a:r>
            <a:r>
              <a:rPr lang="ca-ES" dirty="0" err="1"/>
              <a:t>qUINES</a:t>
            </a:r>
            <a:r>
              <a:rPr lang="ca-ES" dirty="0"/>
              <a:t> SÓN LES BASES DEL SISTEMA DEMOCRÀTIC?</a:t>
            </a:r>
          </a:p>
          <a:p>
            <a:endParaRPr lang="ca-ES" dirty="0"/>
          </a:p>
          <a:p>
            <a:r>
              <a:rPr lang="ca-ES" dirty="0"/>
              <a:t>3. </a:t>
            </a:r>
            <a:r>
              <a:rPr lang="ca-ES" dirty="0" err="1"/>
              <a:t>qUINA</a:t>
            </a:r>
            <a:r>
              <a:rPr lang="ca-ES" dirty="0"/>
              <a:t> FINALITAT TÉ LA DIVISIÓ DE PODERS? </a:t>
            </a:r>
            <a:r>
              <a:rPr lang="ca-ES" dirty="0" err="1"/>
              <a:t>eXPLICA</a:t>
            </a:r>
            <a:r>
              <a:rPr lang="ca-ES" dirty="0"/>
              <a:t> COM ES CONCRETA AQUESTA DIVISIÓ</a:t>
            </a:r>
          </a:p>
          <a:p>
            <a:endParaRPr lang="ca-ES" dirty="0"/>
          </a:p>
          <a:p>
            <a:r>
              <a:rPr lang="ca-ES" dirty="0"/>
              <a:t>5. PER QUÈ ALGUNS TERRITORIS DE L’ESTAT PODEN GAUDIR D’UNA CERTA AUTONOMIA?</a:t>
            </a:r>
          </a:p>
          <a:p>
            <a:endParaRPr lang="ca-ES" dirty="0"/>
          </a:p>
          <a:p>
            <a:r>
              <a:rPr lang="ca-ES" dirty="0"/>
              <a:t>7. COMENTA L’ARTICLE 1.2. DE LA CONSTITUCIÓ ESPANYOLA: ”LA SOBIRANIA NACIONAL RESIDEIX EN EL POBLE ESPANYOL, DEL QUAL EMANEN ELS PODERS DE L’ESTAT”. </a:t>
            </a:r>
          </a:p>
        </p:txBody>
      </p:sp>
    </p:spTree>
    <p:extLst>
      <p:ext uri="{BB962C8B-B14F-4D97-AF65-F5344CB8AC3E}">
        <p14:creationId xmlns:p14="http://schemas.microsoft.com/office/powerpoint/2010/main" val="3901319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38893-8ED6-7546-84EC-6E9FA1C4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57" y="973668"/>
            <a:ext cx="9147109" cy="706964"/>
          </a:xfrm>
        </p:spPr>
        <p:txBody>
          <a:bodyPr/>
          <a:lstStyle/>
          <a:p>
            <a:r>
              <a:rPr lang="ca-ES" dirty="0"/>
              <a:t>3. LA DIVISIÓ DEL MÓN </a:t>
            </a:r>
            <a:br>
              <a:rPr lang="ca-ES" dirty="0"/>
            </a:br>
            <a:r>
              <a:rPr lang="ca-ES" sz="2000" dirty="0"/>
              <a:t>Països rics, pobres i en vies de desenvolupament</a:t>
            </a:r>
            <a:br>
              <a:rPr lang="ca-ES" sz="2000" dirty="0"/>
            </a:br>
            <a:r>
              <a:rPr lang="ca-ES" sz="2000" dirty="0"/>
              <a:t>(</a:t>
            </a:r>
            <a:r>
              <a:rPr lang="ca-ES" sz="2000" b="1" u="sng" dirty="0"/>
              <a:t>p. 26-27</a:t>
            </a:r>
            <a:r>
              <a:rPr lang="ca-ES" sz="2000" dirty="0"/>
              <a:t>)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DE68469-308D-EC46-8620-4D8BC6096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8992" y="3860802"/>
            <a:ext cx="5198815" cy="2768600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821A78-EFC6-0949-96EE-4914F2A6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57" y="2310493"/>
            <a:ext cx="4324790" cy="34661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ACB38E6-118A-7B47-A0B1-C58A98360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514" y="468993"/>
            <a:ext cx="4612357" cy="30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116D475-FA41-C24B-B95B-391D58150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172" y="1020701"/>
            <a:ext cx="6415314" cy="5335403"/>
          </a:xfrm>
        </p:spPr>
      </p:pic>
    </p:spTree>
    <p:extLst>
      <p:ext uri="{BB962C8B-B14F-4D97-AF65-F5344CB8AC3E}">
        <p14:creationId xmlns:p14="http://schemas.microsoft.com/office/powerpoint/2010/main" val="685249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07D08-5F28-E747-8A72-4376E3E1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73987"/>
            <a:ext cx="8761413" cy="706964"/>
          </a:xfrm>
        </p:spPr>
        <p:txBody>
          <a:bodyPr/>
          <a:lstStyle/>
          <a:p>
            <a:r>
              <a:rPr lang="ca-ES" sz="2000" b="1" i="1" dirty="0"/>
              <a:t>Econòmicament</a:t>
            </a:r>
            <a:r>
              <a:rPr lang="ca-ES" sz="2000" dirty="0"/>
              <a:t>, </a:t>
            </a:r>
            <a:r>
              <a:rPr lang="ca-ES" sz="2000" i="1" dirty="0"/>
              <a:t>el món està dividit en </a:t>
            </a:r>
            <a:r>
              <a:rPr lang="ca-ES" sz="2000" b="1" i="1" dirty="0"/>
              <a:t>tres tipus de països</a:t>
            </a:r>
            <a:r>
              <a:rPr lang="ca-ES" sz="2000" i="1" dirty="0"/>
              <a:t>: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60D46D9-A67B-9A40-8C29-A741FC58E7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312758"/>
              </p:ext>
            </p:extLst>
          </p:nvPr>
        </p:nvGraphicFramePr>
        <p:xfrm>
          <a:off x="478971" y="1080951"/>
          <a:ext cx="11263086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4362">
                  <a:extLst>
                    <a:ext uri="{9D8B030D-6E8A-4147-A177-3AD203B41FA5}">
                      <a16:colId xmlns:a16="http://schemas.microsoft.com/office/drawing/2014/main" val="3787742905"/>
                    </a:ext>
                  </a:extLst>
                </a:gridCol>
                <a:gridCol w="3754362">
                  <a:extLst>
                    <a:ext uri="{9D8B030D-6E8A-4147-A177-3AD203B41FA5}">
                      <a16:colId xmlns:a16="http://schemas.microsoft.com/office/drawing/2014/main" val="37355325"/>
                    </a:ext>
                  </a:extLst>
                </a:gridCol>
                <a:gridCol w="3754362">
                  <a:extLst>
                    <a:ext uri="{9D8B030D-6E8A-4147-A177-3AD203B41FA5}">
                      <a16:colId xmlns:a16="http://schemas.microsoft.com/office/drawing/2014/main" val="14800364"/>
                    </a:ext>
                  </a:extLst>
                </a:gridCol>
              </a:tblGrid>
              <a:tr h="544649">
                <a:tc>
                  <a:txBody>
                    <a:bodyPr/>
                    <a:lstStyle/>
                    <a:p>
                      <a:r>
                        <a:rPr lang="ca-ES" dirty="0"/>
                        <a:t>1r món (països rics)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3r món (països pobres)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Països en vies de desenvolupament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813064"/>
                  </a:ext>
                </a:extLst>
              </a:tr>
              <a:tr h="1905907">
                <a:tc>
                  <a:txBody>
                    <a:bodyPr/>
                    <a:lstStyle/>
                    <a:p>
                      <a:r>
                        <a:rPr lang="ca-ES" dirty="0"/>
                        <a:t>-Es veuen afavorits pel sistema </a:t>
                      </a:r>
                      <a:r>
                        <a:rPr lang="ca-ES" b="1" dirty="0"/>
                        <a:t>capitalista</a:t>
                      </a:r>
                      <a:r>
                        <a:rPr lang="ca-ES" dirty="0"/>
                        <a:t>. </a:t>
                      </a:r>
                    </a:p>
                    <a:p>
                      <a:endParaRPr lang="ca-ES" dirty="0"/>
                    </a:p>
                    <a:p>
                      <a:r>
                        <a:rPr lang="ca-ES" dirty="0"/>
                        <a:t>-Exemples: EEUU, Canadà, Japó, </a:t>
                      </a:r>
                      <a:r>
                        <a:rPr lang="ca-ES" b="1" dirty="0"/>
                        <a:t>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effectLst/>
                        </a:rPr>
                        <a:t>-</a:t>
                      </a:r>
                      <a:r>
                        <a:rPr lang="es-ES" dirty="0" err="1">
                          <a:effectLst/>
                        </a:rPr>
                        <a:t>Països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subdesenvolupats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endarreriment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econòmic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social. </a:t>
                      </a:r>
                    </a:p>
                    <a:p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-Hi ha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analfabetisme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gana,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carències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hospitalàries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vivenda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alta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mortalitat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... </a:t>
                      </a:r>
                    </a:p>
                    <a:p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l’Àfrica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Subsahariana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recursos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naturals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exploten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països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rics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Cal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que la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pobresa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porta a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l’emigració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</a:p>
                    <a:p>
                      <a:endParaRPr lang="ca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effectLst/>
                        </a:rPr>
                        <a:t>-</a:t>
                      </a:r>
                      <a:r>
                        <a:rPr lang="es-ES" dirty="0" err="1">
                          <a:effectLst/>
                        </a:rPr>
                        <a:t>Economies</a:t>
                      </a:r>
                      <a:r>
                        <a:rPr lang="es-ES" dirty="0">
                          <a:effectLst/>
                        </a:rPr>
                        <a:t> que </a:t>
                      </a:r>
                      <a:r>
                        <a:rPr lang="es-ES" dirty="0" err="1">
                          <a:effectLst/>
                        </a:rPr>
                        <a:t>estan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procés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desenvolupament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econòmic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partint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d’un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subdesenvolupament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Tenen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avantatges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interessants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 a la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implantació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d’empreses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estrangeres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mà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d’obra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barata,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escasses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normatives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ambientals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governs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</a:p>
                    <a:p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d’aquest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països</a:t>
                      </a:r>
                      <a:r>
                        <a:rPr lang="es-E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emergents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són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que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creixen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més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ràpid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(Brasil,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Xina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Índia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Mèxic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República de Sud-</a:t>
                      </a:r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Àfrica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 </a:t>
                      </a:r>
                    </a:p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70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2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401DA-96B1-CB47-A40A-9A0D54C7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CONTINGUTS DE LA UNITAT </a:t>
            </a:r>
            <a:br>
              <a:rPr lang="es-ES" dirty="0"/>
            </a:br>
            <a:r>
              <a:rPr lang="es-ES" sz="2000" dirty="0"/>
              <a:t>(ORGANITZACIÓ POLÍTICA DE LES SOCIETATS)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C62061-1595-2045-9E60-DE233D06A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L’estat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a </a:t>
            </a:r>
            <a:r>
              <a:rPr lang="es-ES" dirty="0" err="1"/>
              <a:t>organització</a:t>
            </a:r>
            <a:r>
              <a:rPr lang="es-ES" dirty="0"/>
              <a:t> política de la </a:t>
            </a:r>
            <a:r>
              <a:rPr lang="es-ES" dirty="0" err="1"/>
              <a:t>societat</a:t>
            </a:r>
            <a:r>
              <a:rPr lang="es-ES" dirty="0"/>
              <a:t>.</a:t>
            </a:r>
          </a:p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Estats</a:t>
            </a:r>
            <a:r>
              <a:rPr lang="es-ES" dirty="0"/>
              <a:t> del </a:t>
            </a:r>
            <a:r>
              <a:rPr lang="es-ES" dirty="0" err="1"/>
              <a:t>món</a:t>
            </a:r>
            <a:r>
              <a:rPr lang="es-ES" dirty="0"/>
              <a:t> i les </a:t>
            </a:r>
            <a:r>
              <a:rPr lang="es-ES" dirty="0" err="1"/>
              <a:t>relacions</a:t>
            </a:r>
            <a:r>
              <a:rPr lang="es-ES" dirty="0"/>
              <a:t> </a:t>
            </a:r>
            <a:r>
              <a:rPr lang="es-ES" dirty="0" err="1"/>
              <a:t>internacionals</a:t>
            </a:r>
            <a:r>
              <a:rPr lang="es-ES" dirty="0"/>
              <a:t>.</a:t>
            </a:r>
          </a:p>
          <a:p>
            <a:r>
              <a:rPr lang="es-ES" dirty="0" err="1"/>
              <a:t>L’Estat</a:t>
            </a:r>
            <a:r>
              <a:rPr lang="es-ES" dirty="0"/>
              <a:t> i la </a:t>
            </a:r>
            <a:r>
              <a:rPr lang="es-ES" dirty="0" err="1"/>
              <a:t>globalització</a:t>
            </a:r>
            <a:r>
              <a:rPr lang="es-ES" dirty="0"/>
              <a:t>. </a:t>
            </a:r>
          </a:p>
          <a:p>
            <a:r>
              <a:rPr lang="es-ES" dirty="0" err="1"/>
              <a:t>L’Estat</a:t>
            </a:r>
            <a:r>
              <a:rPr lang="es-ES" dirty="0"/>
              <a:t> de les </a:t>
            </a:r>
            <a:r>
              <a:rPr lang="es-ES" dirty="0" err="1"/>
              <a:t>autonomies</a:t>
            </a:r>
            <a:endParaRPr lang="es-ES" dirty="0"/>
          </a:p>
          <a:p>
            <a:r>
              <a:rPr lang="es-ES" dirty="0" err="1"/>
              <a:t>L’organització</a:t>
            </a:r>
            <a:r>
              <a:rPr lang="es-ES" dirty="0"/>
              <a:t> territorial de Catalunya</a:t>
            </a:r>
          </a:p>
          <a:p>
            <a:r>
              <a:rPr lang="es-ES" dirty="0" err="1"/>
              <a:t>L’Estatut</a:t>
            </a:r>
            <a:r>
              <a:rPr lang="es-ES" dirty="0"/>
              <a:t> </a:t>
            </a:r>
            <a:r>
              <a:rPr lang="es-ES" dirty="0" err="1"/>
              <a:t>d’Autonomia</a:t>
            </a:r>
            <a:endParaRPr lang="es-ES" dirty="0"/>
          </a:p>
          <a:p>
            <a:r>
              <a:rPr lang="es-ES" dirty="0"/>
              <a:t>La unió europea </a:t>
            </a:r>
          </a:p>
          <a:p>
            <a:r>
              <a:rPr lang="es-ES" dirty="0"/>
              <a:t>Les </a:t>
            </a:r>
            <a:r>
              <a:rPr lang="es-ES" dirty="0" err="1"/>
              <a:t>organitzacions</a:t>
            </a:r>
            <a:r>
              <a:rPr lang="es-ES" dirty="0"/>
              <a:t> no </a:t>
            </a:r>
            <a:r>
              <a:rPr lang="es-ES" dirty="0" err="1"/>
              <a:t>governamentals</a:t>
            </a:r>
            <a:r>
              <a:rPr lang="es-ES" dirty="0"/>
              <a:t> (</a:t>
            </a:r>
            <a:r>
              <a:rPr lang="es-ES" dirty="0" err="1"/>
              <a:t>treball</a:t>
            </a:r>
            <a:r>
              <a:rPr lang="es-ES" dirty="0"/>
              <a:t>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790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1007A-D044-D545-8917-500DE43E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Existeix el quart món?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E2D029-37BB-004F-8F11-6916EE5EF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1" y="2603500"/>
            <a:ext cx="5283199" cy="3416300"/>
          </a:xfrm>
        </p:spPr>
        <p:txBody>
          <a:bodyPr/>
          <a:lstStyle/>
          <a:p>
            <a:r>
              <a:rPr lang="es-ES" sz="2800" dirty="0" err="1"/>
              <a:t>És</a:t>
            </a:r>
            <a:r>
              <a:rPr lang="es-ES" sz="2800" dirty="0"/>
              <a:t> la </a:t>
            </a:r>
            <a:r>
              <a:rPr lang="es-ES" sz="2800" dirty="0" err="1"/>
              <a:t>població</a:t>
            </a:r>
            <a:r>
              <a:rPr lang="es-ES" sz="2800" dirty="0"/>
              <a:t> desprotegida, marginada o en </a:t>
            </a:r>
            <a:r>
              <a:rPr lang="es-ES" sz="2800" dirty="0" err="1"/>
              <a:t>risc</a:t>
            </a:r>
            <a:r>
              <a:rPr lang="es-ES" sz="2800" dirty="0"/>
              <a:t> social </a:t>
            </a:r>
            <a:r>
              <a:rPr lang="es-ES" sz="2800" dirty="0" err="1"/>
              <a:t>d’àrees</a:t>
            </a:r>
            <a:r>
              <a:rPr lang="es-ES" sz="2800" dirty="0"/>
              <a:t> </a:t>
            </a:r>
            <a:r>
              <a:rPr lang="es-ES" sz="2800" dirty="0" err="1"/>
              <a:t>desenvolupades</a:t>
            </a:r>
            <a:r>
              <a:rPr lang="es-ES" sz="2800" dirty="0"/>
              <a:t>. </a:t>
            </a:r>
          </a:p>
          <a:p>
            <a:r>
              <a:rPr lang="es-ES" sz="2800" dirty="0"/>
              <a:t>També </a:t>
            </a:r>
            <a:r>
              <a:rPr lang="es-ES" sz="2800" dirty="0" err="1"/>
              <a:t>són</a:t>
            </a:r>
            <a:r>
              <a:rPr lang="es-ES" sz="2800" dirty="0"/>
              <a:t>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països</a:t>
            </a:r>
            <a:r>
              <a:rPr lang="es-ES" sz="2800" dirty="0"/>
              <a:t> en </a:t>
            </a:r>
            <a:r>
              <a:rPr lang="es-ES" sz="2800" dirty="0" err="1"/>
              <a:t>estat</a:t>
            </a:r>
            <a:r>
              <a:rPr lang="es-ES" sz="2800" dirty="0"/>
              <a:t> de </a:t>
            </a:r>
            <a:r>
              <a:rPr lang="es-ES" sz="2800" dirty="0" err="1"/>
              <a:t>marginalitat</a:t>
            </a:r>
            <a:r>
              <a:rPr lang="es-ES" sz="2800" dirty="0"/>
              <a:t> i </a:t>
            </a:r>
            <a:r>
              <a:rPr lang="es-ES" sz="2800" dirty="0" err="1"/>
              <a:t>precarietat</a:t>
            </a:r>
            <a:r>
              <a:rPr lang="es-ES" sz="2800" dirty="0"/>
              <a:t> absoluta.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D4F71EC-62A6-F34A-B178-3E30147D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3" y="2266950"/>
            <a:ext cx="3350298" cy="24792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BEF1B0-0E8A-2141-AE47-812589F1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486" y="4117628"/>
            <a:ext cx="3239628" cy="24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92B4C-87A6-1E43-9CD7-8FD18ADB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71" y="973668"/>
            <a:ext cx="9622972" cy="706964"/>
          </a:xfrm>
        </p:spPr>
        <p:txBody>
          <a:bodyPr/>
          <a:lstStyle/>
          <a:p>
            <a:r>
              <a:rPr lang="ca-ES" sz="2800" dirty="0"/>
              <a:t>4. La globalització i les organitzacions supranacionals </a:t>
            </a:r>
            <a:br>
              <a:rPr lang="ca-ES" sz="2400" dirty="0"/>
            </a:br>
            <a:r>
              <a:rPr lang="ca-ES" sz="2400" dirty="0"/>
              <a:t>(</a:t>
            </a:r>
            <a:r>
              <a:rPr lang="ca-ES" sz="2400" b="1" u="sng" dirty="0"/>
              <a:t>p. 28-29</a:t>
            </a:r>
            <a:r>
              <a:rPr lang="ca-ES" sz="2400" dirty="0"/>
              <a:t>)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0A00805A-352E-E340-A317-0CF77C0D9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4868474" cy="3416300"/>
          </a:xfrm>
        </p:spPr>
        <p:txBody>
          <a:bodyPr>
            <a:normAutofit fontScale="92500" lnSpcReduction="10000"/>
          </a:bodyPr>
          <a:lstStyle/>
          <a:p>
            <a:r>
              <a:rPr lang="es-ES" sz="2800" dirty="0"/>
              <a:t>La </a:t>
            </a:r>
            <a:r>
              <a:rPr lang="es-ES" sz="2800" dirty="0" err="1"/>
              <a:t>globalització</a:t>
            </a:r>
            <a:r>
              <a:rPr lang="es-ES" sz="2800" dirty="0"/>
              <a:t> </a:t>
            </a:r>
            <a:r>
              <a:rPr lang="es-ES" sz="2800" dirty="0" err="1"/>
              <a:t>és</a:t>
            </a:r>
            <a:r>
              <a:rPr lang="es-ES" sz="2800" dirty="0"/>
              <a:t> el </a:t>
            </a:r>
            <a:r>
              <a:rPr lang="es-ES" sz="2800" dirty="0" err="1"/>
              <a:t>procés</a:t>
            </a:r>
            <a:r>
              <a:rPr lang="es-ES" sz="2800" dirty="0"/>
              <a:t> </a:t>
            </a:r>
            <a:r>
              <a:rPr lang="es-ES" sz="2800" dirty="0" err="1"/>
              <a:t>històric</a:t>
            </a:r>
            <a:r>
              <a:rPr lang="es-ES" sz="2800" dirty="0"/>
              <a:t> </a:t>
            </a:r>
            <a:r>
              <a:rPr lang="es-ES" sz="2800" b="1" dirty="0" err="1"/>
              <a:t>d’integració</a:t>
            </a:r>
            <a:r>
              <a:rPr lang="es-ES" sz="2800" b="1" dirty="0"/>
              <a:t> mundial </a:t>
            </a:r>
            <a:r>
              <a:rPr lang="es-ES" sz="2800" dirty="0"/>
              <a:t>en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àmbits</a:t>
            </a:r>
            <a:r>
              <a:rPr lang="es-ES" sz="2800" dirty="0"/>
              <a:t> </a:t>
            </a:r>
            <a:r>
              <a:rPr lang="es-ES" sz="2800" dirty="0" err="1"/>
              <a:t>polític</a:t>
            </a:r>
            <a:r>
              <a:rPr lang="es-ES" sz="2800" dirty="0"/>
              <a:t>, </a:t>
            </a:r>
            <a:r>
              <a:rPr lang="es-ES" sz="2800" dirty="0" err="1"/>
              <a:t>econòmic</a:t>
            </a:r>
            <a:r>
              <a:rPr lang="es-ES" sz="2800" dirty="0"/>
              <a:t>, social, cultural i </a:t>
            </a:r>
            <a:r>
              <a:rPr lang="es-ES" sz="2800" dirty="0" err="1"/>
              <a:t>tecnològic</a:t>
            </a:r>
            <a:r>
              <a:rPr lang="es-ES" sz="2800" dirty="0"/>
              <a:t>, que ha </a:t>
            </a:r>
            <a:r>
              <a:rPr lang="es-ES" sz="2800" dirty="0" err="1"/>
              <a:t>convertit</a:t>
            </a:r>
            <a:r>
              <a:rPr lang="es-ES" sz="2800" dirty="0"/>
              <a:t> el </a:t>
            </a:r>
            <a:r>
              <a:rPr lang="es-ES" sz="2800" dirty="0" err="1"/>
              <a:t>món</a:t>
            </a:r>
            <a:r>
              <a:rPr lang="es-ES" sz="2800" dirty="0"/>
              <a:t> en un </a:t>
            </a:r>
            <a:r>
              <a:rPr lang="es-ES" sz="2800" dirty="0" err="1"/>
              <a:t>lloc</a:t>
            </a:r>
            <a:r>
              <a:rPr lang="es-ES" sz="2800" dirty="0"/>
              <a:t> cada </a:t>
            </a:r>
            <a:r>
              <a:rPr lang="es-ES" sz="2800" dirty="0" err="1"/>
              <a:t>cop</a:t>
            </a:r>
            <a:r>
              <a:rPr lang="es-ES" sz="2800" dirty="0"/>
              <a:t> </a:t>
            </a:r>
            <a:r>
              <a:rPr lang="es-ES" sz="2800" dirty="0" err="1"/>
              <a:t>més</a:t>
            </a:r>
            <a:r>
              <a:rPr lang="es-ES" sz="2800" dirty="0"/>
              <a:t> </a:t>
            </a:r>
            <a:r>
              <a:rPr lang="es-ES" sz="2800" dirty="0" err="1"/>
              <a:t>interconnectat</a:t>
            </a:r>
            <a:r>
              <a:rPr lang="es-ES" sz="2800" dirty="0"/>
              <a:t>, en una </a:t>
            </a:r>
            <a:r>
              <a:rPr lang="es-ES" sz="2800" b="1" dirty="0"/>
              <a:t>sistema global</a:t>
            </a:r>
            <a:r>
              <a:rPr lang="es-ES" sz="2800" dirty="0"/>
              <a:t>. </a:t>
            </a:r>
          </a:p>
          <a:p>
            <a:endParaRPr lang="ca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18F0570-27FB-7446-8F9F-E9CEE0DF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547" y="2406346"/>
            <a:ext cx="5500110" cy="41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03A1CB-25BD-0447-B8C7-80B675932F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200" y="711200"/>
            <a:ext cx="6110288" cy="6392863"/>
          </a:xfrm>
        </p:spPr>
        <p:txBody>
          <a:bodyPr>
            <a:normAutofit/>
          </a:bodyPr>
          <a:lstStyle/>
          <a:p>
            <a:r>
              <a:rPr lang="es-ES" sz="2800" dirty="0"/>
              <a:t>Per al </a:t>
            </a:r>
            <a:r>
              <a:rPr lang="es-ES" sz="2800" dirty="0" err="1"/>
              <a:t>funcionament</a:t>
            </a:r>
            <a:r>
              <a:rPr lang="es-ES" sz="2800" dirty="0"/>
              <a:t> </a:t>
            </a:r>
            <a:r>
              <a:rPr lang="es-ES" sz="2800" dirty="0" err="1"/>
              <a:t>d’aquest</a:t>
            </a:r>
            <a:r>
              <a:rPr lang="es-ES" sz="2800" dirty="0"/>
              <a:t> sistema global,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Estats</a:t>
            </a:r>
            <a:r>
              <a:rPr lang="es-ES" sz="2800" dirty="0"/>
              <a:t> han </a:t>
            </a:r>
            <a:r>
              <a:rPr lang="es-ES" sz="2800" dirty="0" err="1"/>
              <a:t>arribat</a:t>
            </a:r>
            <a:r>
              <a:rPr lang="es-ES" sz="2800" dirty="0"/>
              <a:t> a </a:t>
            </a:r>
            <a:r>
              <a:rPr lang="es-ES" sz="2800" dirty="0" err="1"/>
              <a:t>acords</a:t>
            </a:r>
            <a:r>
              <a:rPr lang="es-ES" sz="2800" dirty="0"/>
              <a:t> (</a:t>
            </a:r>
            <a:r>
              <a:rPr lang="es-ES" sz="2800" b="1" dirty="0" err="1"/>
              <a:t>tractats</a:t>
            </a:r>
            <a:r>
              <a:rPr lang="es-ES" sz="2800" b="1" dirty="0"/>
              <a:t>, </a:t>
            </a:r>
            <a:r>
              <a:rPr lang="es-ES" sz="2800" b="1" dirty="0" err="1"/>
              <a:t>convenis</a:t>
            </a:r>
            <a:r>
              <a:rPr lang="es-ES" sz="2800" b="1" dirty="0"/>
              <a:t>, </a:t>
            </a:r>
            <a:r>
              <a:rPr lang="es-ES" sz="2800" b="1" dirty="0" err="1"/>
              <a:t>declaracions</a:t>
            </a:r>
            <a:r>
              <a:rPr lang="es-ES" sz="2800" b="1" dirty="0"/>
              <a:t> </a:t>
            </a:r>
            <a:r>
              <a:rPr lang="es-ES" sz="2800" b="1" dirty="0" err="1"/>
              <a:t>internacionals</a:t>
            </a:r>
            <a:r>
              <a:rPr lang="es-ES" sz="2800" dirty="0"/>
              <a:t>) per afrontar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problemes</a:t>
            </a:r>
            <a:r>
              <a:rPr lang="es-ES" sz="2800" dirty="0"/>
              <a:t> que </a:t>
            </a:r>
            <a:r>
              <a:rPr lang="es-ES" sz="2800" dirty="0" err="1"/>
              <a:t>són</a:t>
            </a:r>
            <a:r>
              <a:rPr lang="es-ES" sz="2800" dirty="0"/>
              <a:t> </a:t>
            </a:r>
            <a:r>
              <a:rPr lang="es-ES" sz="2800" dirty="0" err="1"/>
              <a:t>comuns</a:t>
            </a:r>
            <a:r>
              <a:rPr lang="es-ES" sz="2800" dirty="0"/>
              <a:t> (</a:t>
            </a:r>
            <a:r>
              <a:rPr lang="es-ES" sz="2800" dirty="0" err="1"/>
              <a:t>canvi</a:t>
            </a:r>
            <a:r>
              <a:rPr lang="es-ES" sz="2800" dirty="0"/>
              <a:t> </a:t>
            </a:r>
            <a:r>
              <a:rPr lang="es-ES" sz="2800" dirty="0" err="1"/>
              <a:t>climàtic</a:t>
            </a:r>
            <a:r>
              <a:rPr lang="es-ES" sz="2800" dirty="0"/>
              <a:t>, control </a:t>
            </a:r>
            <a:r>
              <a:rPr lang="es-ES" sz="2800" dirty="0" err="1"/>
              <a:t>d’armament</a:t>
            </a:r>
            <a:r>
              <a:rPr lang="es-ES" sz="2800" dirty="0"/>
              <a:t>, no-</a:t>
            </a:r>
            <a:r>
              <a:rPr lang="es-ES" sz="2800" dirty="0" err="1"/>
              <a:t>proliferació</a:t>
            </a:r>
            <a:r>
              <a:rPr lang="es-ES" sz="2800" dirty="0"/>
              <a:t> </a:t>
            </a:r>
            <a:r>
              <a:rPr lang="es-ES" sz="2800" dirty="0" err="1"/>
              <a:t>d’armes</a:t>
            </a:r>
            <a:r>
              <a:rPr lang="es-ES" sz="2800" dirty="0"/>
              <a:t> </a:t>
            </a:r>
            <a:r>
              <a:rPr lang="es-ES" sz="2800" dirty="0" err="1"/>
              <a:t>nuclears</a:t>
            </a:r>
            <a:r>
              <a:rPr lang="es-ES" sz="2800" dirty="0"/>
              <a:t>…) i </a:t>
            </a:r>
            <a:r>
              <a:rPr lang="es-ES" sz="2800" dirty="0" err="1"/>
              <a:t>s’han</a:t>
            </a:r>
            <a:r>
              <a:rPr lang="es-ES" sz="2800" dirty="0"/>
              <a:t> </a:t>
            </a:r>
            <a:r>
              <a:rPr lang="es-ES" sz="2800" dirty="0" err="1"/>
              <a:t>creat</a:t>
            </a:r>
            <a:r>
              <a:rPr lang="es-ES" sz="2800" dirty="0"/>
              <a:t> </a:t>
            </a:r>
            <a:r>
              <a:rPr lang="es-ES" sz="2800" b="1" dirty="0" err="1"/>
              <a:t>organitzacions</a:t>
            </a:r>
            <a:r>
              <a:rPr lang="es-ES" sz="2800" b="1" dirty="0"/>
              <a:t> </a:t>
            </a:r>
            <a:r>
              <a:rPr lang="es-ES" sz="2800" b="1" dirty="0" err="1"/>
              <a:t>supranacionals</a:t>
            </a:r>
            <a:r>
              <a:rPr lang="es-ES" sz="2800" dirty="0"/>
              <a:t> </a:t>
            </a:r>
            <a:r>
              <a:rPr lang="es-ES" sz="2800" dirty="0" err="1"/>
              <a:t>amb</a:t>
            </a:r>
            <a:r>
              <a:rPr lang="es-ES" sz="2800" dirty="0"/>
              <a:t> </a:t>
            </a:r>
            <a:r>
              <a:rPr lang="es-ES" sz="2800" dirty="0" err="1"/>
              <a:t>poders</a:t>
            </a:r>
            <a:r>
              <a:rPr lang="es-ES" sz="2800" dirty="0"/>
              <a:t> </a:t>
            </a:r>
            <a:r>
              <a:rPr lang="es-ES" sz="2800" dirty="0" err="1"/>
              <a:t>delegats</a:t>
            </a:r>
            <a:r>
              <a:rPr lang="es-ES" sz="2800" dirty="0"/>
              <a:t> </a:t>
            </a:r>
            <a:r>
              <a:rPr lang="es-ES" sz="2800" dirty="0" err="1"/>
              <a:t>pels</a:t>
            </a:r>
            <a:r>
              <a:rPr lang="es-ES" sz="2800" dirty="0"/>
              <a:t> </a:t>
            </a:r>
            <a:r>
              <a:rPr lang="es-ES" sz="2800" dirty="0" err="1"/>
              <a:t>Estats</a:t>
            </a:r>
            <a:r>
              <a:rPr lang="es-ES" sz="2800" dirty="0"/>
              <a:t>.  </a:t>
            </a:r>
          </a:p>
          <a:p>
            <a:pPr marL="0" indent="0">
              <a:buNone/>
            </a:pPr>
            <a:endParaRPr lang="es-ES" sz="2000" dirty="0"/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E75253-8DFF-1B4F-895D-E95AB30D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43" y="1680030"/>
            <a:ext cx="4093028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83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346912-2330-DF46-9008-F4AB7C4424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2115" y="905329"/>
            <a:ext cx="8761413" cy="3416300"/>
          </a:xfrm>
        </p:spPr>
        <p:txBody>
          <a:bodyPr/>
          <a:lstStyle/>
          <a:p>
            <a:r>
              <a:rPr lang="es-ES" sz="2000" dirty="0"/>
              <a:t>Les </a:t>
            </a:r>
            <a:r>
              <a:rPr lang="es-ES" sz="2000" b="1" dirty="0" err="1"/>
              <a:t>organitzacions</a:t>
            </a:r>
            <a:r>
              <a:rPr lang="es-ES" sz="2000" b="1" dirty="0"/>
              <a:t> </a:t>
            </a:r>
            <a:r>
              <a:rPr lang="es-ES" sz="2000" b="1" dirty="0" err="1"/>
              <a:t>supranacionals</a:t>
            </a:r>
            <a:r>
              <a:rPr lang="es-ES" sz="2000" b="1" dirty="0"/>
              <a:t> </a:t>
            </a:r>
            <a:r>
              <a:rPr lang="es-ES" sz="2000" dirty="0" err="1"/>
              <a:t>resolen</a:t>
            </a:r>
            <a:r>
              <a:rPr lang="es-ES" sz="2000" dirty="0"/>
              <a:t> de manera coordinada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problemes</a:t>
            </a:r>
            <a:r>
              <a:rPr lang="es-ES" sz="2000" dirty="0"/>
              <a:t> </a:t>
            </a:r>
            <a:r>
              <a:rPr lang="es-ES" sz="2000" dirty="0" err="1"/>
              <a:t>actuals</a:t>
            </a:r>
            <a:r>
              <a:rPr lang="es-ES" sz="2000" dirty="0"/>
              <a:t>. </a:t>
            </a:r>
            <a:r>
              <a:rPr lang="es-ES" sz="2000" dirty="0" err="1"/>
              <a:t>Ajuden</a:t>
            </a:r>
            <a:r>
              <a:rPr lang="es-ES" sz="2000" dirty="0"/>
              <a:t> a la </a:t>
            </a:r>
            <a:r>
              <a:rPr lang="es-ES" sz="2000" dirty="0" err="1"/>
              <a:t>coordinació</a:t>
            </a:r>
            <a:r>
              <a:rPr lang="es-ES" sz="2000" dirty="0"/>
              <a:t> política, el </a:t>
            </a:r>
            <a:r>
              <a:rPr lang="es-ES" sz="2000" dirty="0" err="1"/>
              <a:t>desenvolupament</a:t>
            </a:r>
            <a:r>
              <a:rPr lang="es-ES" sz="2000" dirty="0"/>
              <a:t> </a:t>
            </a:r>
            <a:r>
              <a:rPr lang="es-ES" sz="2000" dirty="0" err="1"/>
              <a:t>econòmic</a:t>
            </a:r>
            <a:r>
              <a:rPr lang="es-ES" sz="2000" dirty="0"/>
              <a:t> i </a:t>
            </a:r>
            <a:r>
              <a:rPr lang="es-ES" sz="2000" dirty="0" err="1"/>
              <a:t>sanitari</a:t>
            </a:r>
            <a:r>
              <a:rPr lang="es-ES" sz="2000" dirty="0"/>
              <a:t>, </a:t>
            </a:r>
            <a:r>
              <a:rPr lang="es-ES" sz="2000" dirty="0" err="1"/>
              <a:t>l’educació</a:t>
            </a:r>
            <a:r>
              <a:rPr lang="es-ES" sz="2000" dirty="0"/>
              <a:t> i la </a:t>
            </a:r>
            <a:r>
              <a:rPr lang="es-ES" sz="2000" dirty="0" err="1"/>
              <a:t>pau</a:t>
            </a:r>
            <a:r>
              <a:rPr lang="es-ES" sz="2000" dirty="0"/>
              <a:t>. </a:t>
            </a:r>
          </a:p>
          <a:p>
            <a:r>
              <a:rPr lang="es-ES" sz="2000" dirty="0" err="1"/>
              <a:t>N’hi</a:t>
            </a:r>
            <a:r>
              <a:rPr lang="es-ES" sz="2000" dirty="0"/>
              <a:t> ha de dos </a:t>
            </a:r>
            <a:r>
              <a:rPr lang="es-ES" sz="2000" dirty="0" err="1"/>
              <a:t>tipus</a:t>
            </a:r>
            <a:r>
              <a:rPr lang="es-ES" sz="2000" dirty="0"/>
              <a:t>: </a:t>
            </a:r>
          </a:p>
          <a:p>
            <a:pPr lvl="2"/>
            <a:r>
              <a:rPr lang="es-ES" sz="2000" dirty="0" err="1"/>
              <a:t>Organitzacions</a:t>
            </a:r>
            <a:r>
              <a:rPr lang="es-ES" sz="2000" dirty="0"/>
              <a:t> </a:t>
            </a:r>
            <a:r>
              <a:rPr lang="es-ES" sz="2000" b="1" dirty="0" err="1"/>
              <a:t>Mundials</a:t>
            </a:r>
            <a:r>
              <a:rPr lang="es-ES" sz="2000" dirty="0"/>
              <a:t> (ONU, OTAN…)</a:t>
            </a:r>
          </a:p>
          <a:p>
            <a:pPr lvl="2"/>
            <a:r>
              <a:rPr lang="es-ES" sz="2000" dirty="0" err="1"/>
              <a:t>Organitzacions</a:t>
            </a:r>
            <a:r>
              <a:rPr lang="es-ES" sz="2000" dirty="0"/>
              <a:t> </a:t>
            </a:r>
            <a:r>
              <a:rPr lang="es-ES" sz="2000" b="1" dirty="0" err="1"/>
              <a:t>continentals</a:t>
            </a:r>
            <a:r>
              <a:rPr lang="es-ES" sz="2000" dirty="0"/>
              <a:t> o </a:t>
            </a:r>
            <a:r>
              <a:rPr lang="es-ES" sz="2000" b="1" dirty="0" err="1"/>
              <a:t>regionals</a:t>
            </a:r>
            <a:r>
              <a:rPr lang="es-ES" sz="2000" dirty="0"/>
              <a:t> (UE, </a:t>
            </a:r>
            <a:r>
              <a:rPr lang="es-ES" sz="2000" dirty="0" err="1"/>
              <a:t>Lliga</a:t>
            </a:r>
            <a:r>
              <a:rPr lang="es-ES" sz="2000" dirty="0"/>
              <a:t> </a:t>
            </a:r>
            <a:r>
              <a:rPr lang="es-ES" sz="2000" dirty="0" err="1"/>
              <a:t>Àrab</a:t>
            </a:r>
            <a:r>
              <a:rPr lang="es-ES" sz="2000" dirty="0"/>
              <a:t>…)</a:t>
            </a:r>
          </a:p>
          <a:p>
            <a:endParaRPr lang="ca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104BDF-92B6-2945-8024-9D28CC30E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2" y="3799740"/>
            <a:ext cx="3829957" cy="25696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815EED-03F7-6F48-B0B6-A0594B23C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5" y="3799740"/>
            <a:ext cx="5441548" cy="25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8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A48585-8C45-F549-BAFE-234D04A78F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0229" y="2569028"/>
            <a:ext cx="8485641" cy="4147457"/>
          </a:xfrm>
        </p:spPr>
        <p:txBody>
          <a:bodyPr/>
          <a:lstStyle/>
          <a:p>
            <a:r>
              <a:rPr lang="es-ES" dirty="0"/>
              <a:t>La </a:t>
            </a:r>
            <a:r>
              <a:rPr lang="es-ES" b="1" dirty="0"/>
              <a:t>ONU</a:t>
            </a:r>
            <a:r>
              <a:rPr lang="es-ES" dirty="0"/>
              <a:t> (</a:t>
            </a:r>
            <a:r>
              <a:rPr lang="es-ES" dirty="0" err="1"/>
              <a:t>Organització</a:t>
            </a:r>
            <a:r>
              <a:rPr lang="es-ES" dirty="0"/>
              <a:t> de les </a:t>
            </a:r>
            <a:r>
              <a:rPr lang="es-ES" dirty="0" err="1"/>
              <a:t>Nacions</a:t>
            </a:r>
            <a:r>
              <a:rPr lang="es-ES" dirty="0"/>
              <a:t> </a:t>
            </a:r>
            <a:r>
              <a:rPr lang="es-ES" dirty="0" err="1"/>
              <a:t>Unides</a:t>
            </a:r>
            <a:r>
              <a:rPr lang="es-ES" dirty="0"/>
              <a:t>).        </a:t>
            </a:r>
            <a:r>
              <a:rPr lang="es-ES" b="1" u="sng" dirty="0">
                <a:solidFill>
                  <a:schemeClr val="accent6">
                    <a:lumMod val="50000"/>
                  </a:schemeClr>
                </a:solidFill>
              </a:rPr>
              <a:t>NO SURT A L’EXAMEN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pPr lvl="2"/>
            <a:r>
              <a:rPr lang="es-ES" dirty="0" err="1"/>
              <a:t>És</a:t>
            </a:r>
            <a:r>
              <a:rPr lang="es-ES" dirty="0"/>
              <a:t> la </a:t>
            </a:r>
            <a:r>
              <a:rPr lang="es-ES" dirty="0" err="1"/>
              <a:t>més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. </a:t>
            </a:r>
          </a:p>
          <a:p>
            <a:pPr lvl="2"/>
            <a:r>
              <a:rPr lang="es-ES" dirty="0"/>
              <a:t>Creada el 1945.</a:t>
            </a:r>
          </a:p>
          <a:p>
            <a:pPr lvl="2"/>
            <a:r>
              <a:rPr lang="es-ES" dirty="0"/>
              <a:t>Hi formen </a:t>
            </a:r>
            <a:r>
              <a:rPr lang="es-ES" dirty="0" err="1"/>
              <a:t>part</a:t>
            </a:r>
            <a:r>
              <a:rPr lang="es-ES" dirty="0"/>
              <a:t> </a:t>
            </a:r>
            <a:r>
              <a:rPr lang="es-ES" dirty="0" err="1"/>
              <a:t>quasi</a:t>
            </a:r>
            <a:r>
              <a:rPr lang="es-ES" dirty="0"/>
              <a:t> </a:t>
            </a:r>
            <a:r>
              <a:rPr lang="es-ES" dirty="0" err="1"/>
              <a:t>tots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Estats</a:t>
            </a:r>
            <a:r>
              <a:rPr lang="es-ES" dirty="0"/>
              <a:t> del </a:t>
            </a:r>
            <a:r>
              <a:rPr lang="es-ES" dirty="0" err="1"/>
              <a:t>Món</a:t>
            </a:r>
            <a:r>
              <a:rPr lang="es-ES" dirty="0"/>
              <a:t>.</a:t>
            </a:r>
          </a:p>
          <a:p>
            <a:pPr lvl="2"/>
            <a:r>
              <a:rPr lang="es-ES" u="sng" dirty="0" err="1"/>
              <a:t>Objectius</a:t>
            </a:r>
            <a:r>
              <a:rPr lang="es-ES" dirty="0"/>
              <a:t>: </a:t>
            </a:r>
            <a:r>
              <a:rPr lang="es-ES" dirty="0" err="1"/>
              <a:t>mantenir</a:t>
            </a:r>
            <a:r>
              <a:rPr lang="es-ES" dirty="0"/>
              <a:t> la </a:t>
            </a:r>
            <a:r>
              <a:rPr lang="es-ES" b="1" dirty="0" err="1"/>
              <a:t>pau</a:t>
            </a:r>
            <a:r>
              <a:rPr lang="es-ES" dirty="0"/>
              <a:t> i la </a:t>
            </a:r>
            <a:r>
              <a:rPr lang="es-ES" dirty="0" err="1"/>
              <a:t>seguretat</a:t>
            </a:r>
            <a:r>
              <a:rPr lang="es-ES" dirty="0"/>
              <a:t> internacional, fomentar </a:t>
            </a:r>
            <a:r>
              <a:rPr lang="es-ES" dirty="0" err="1"/>
              <a:t>l’amistat</a:t>
            </a:r>
            <a:r>
              <a:rPr lang="es-ES" dirty="0"/>
              <a:t> entre </a:t>
            </a:r>
            <a:r>
              <a:rPr lang="es-ES" dirty="0" err="1"/>
              <a:t>nacions</a:t>
            </a:r>
            <a:r>
              <a:rPr lang="es-ES" dirty="0"/>
              <a:t>, cooperar en la </a:t>
            </a:r>
            <a:r>
              <a:rPr lang="es-ES" dirty="0" err="1"/>
              <a:t>resolució</a:t>
            </a:r>
            <a:r>
              <a:rPr lang="es-ES" dirty="0"/>
              <a:t> de </a:t>
            </a:r>
            <a:r>
              <a:rPr lang="es-ES" dirty="0" err="1"/>
              <a:t>problemes</a:t>
            </a:r>
            <a:r>
              <a:rPr lang="es-ES" dirty="0"/>
              <a:t> </a:t>
            </a:r>
            <a:r>
              <a:rPr lang="es-ES" dirty="0" err="1"/>
              <a:t>internacionals</a:t>
            </a:r>
            <a:r>
              <a:rPr lang="es-ES" dirty="0"/>
              <a:t>, estimular el respecte </a:t>
            </a:r>
            <a:r>
              <a:rPr lang="es-ES" dirty="0" err="1"/>
              <a:t>als</a:t>
            </a:r>
            <a:r>
              <a:rPr lang="es-ES" dirty="0"/>
              <a:t> </a:t>
            </a:r>
            <a:r>
              <a:rPr lang="es-ES" dirty="0" err="1"/>
              <a:t>drets</a:t>
            </a:r>
            <a:r>
              <a:rPr lang="es-ES" dirty="0"/>
              <a:t> </a:t>
            </a:r>
            <a:r>
              <a:rPr lang="es-ES" dirty="0" err="1"/>
              <a:t>humans</a:t>
            </a:r>
            <a:r>
              <a:rPr lang="es-ES" dirty="0"/>
              <a:t> al </a:t>
            </a:r>
            <a:r>
              <a:rPr lang="es-ES" dirty="0" err="1"/>
              <a:t>món</a:t>
            </a:r>
            <a:r>
              <a:rPr lang="es-ES" dirty="0"/>
              <a:t>. </a:t>
            </a:r>
          </a:p>
          <a:p>
            <a:pPr lvl="2"/>
            <a:r>
              <a:rPr lang="es-ES" dirty="0"/>
              <a:t>El </a:t>
            </a:r>
            <a:r>
              <a:rPr lang="es-ES" b="1" dirty="0"/>
              <a:t>Sistema de les </a:t>
            </a:r>
            <a:r>
              <a:rPr lang="es-ES" b="1" dirty="0" err="1"/>
              <a:t>Nacions</a:t>
            </a:r>
            <a:r>
              <a:rPr lang="es-ES" b="1" dirty="0"/>
              <a:t> </a:t>
            </a:r>
            <a:r>
              <a:rPr lang="es-ES" b="1" dirty="0" err="1"/>
              <a:t>Unides</a:t>
            </a:r>
            <a:r>
              <a:rPr lang="es-ES" dirty="0"/>
              <a:t> </a:t>
            </a:r>
            <a:r>
              <a:rPr lang="es-ES" dirty="0" err="1"/>
              <a:t>està</a:t>
            </a:r>
            <a:r>
              <a:rPr lang="es-ES" dirty="0"/>
              <a:t> </a:t>
            </a:r>
            <a:r>
              <a:rPr lang="es-ES" dirty="0" err="1"/>
              <a:t>format</a:t>
            </a:r>
            <a:r>
              <a:rPr lang="es-ES" dirty="0"/>
              <a:t> per </a:t>
            </a:r>
            <a:r>
              <a:rPr lang="es-ES" dirty="0" err="1"/>
              <a:t>l’ONU</a:t>
            </a:r>
            <a:r>
              <a:rPr lang="es-ES" dirty="0"/>
              <a:t> i </a:t>
            </a:r>
            <a:r>
              <a:rPr lang="es-ES" dirty="0" err="1"/>
              <a:t>diverses</a:t>
            </a:r>
            <a:r>
              <a:rPr lang="es-ES" dirty="0"/>
              <a:t> </a:t>
            </a:r>
            <a:r>
              <a:rPr lang="es-ES" dirty="0" err="1"/>
              <a:t>organitzacions</a:t>
            </a:r>
            <a:r>
              <a:rPr lang="es-ES" dirty="0"/>
              <a:t> </a:t>
            </a:r>
            <a:r>
              <a:rPr lang="es-ES" dirty="0" err="1"/>
              <a:t>relacionades</a:t>
            </a:r>
            <a:r>
              <a:rPr lang="es-ES" dirty="0"/>
              <a:t> </a:t>
            </a:r>
            <a:r>
              <a:rPr lang="es-ES" dirty="0" err="1"/>
              <a:t>amb</a:t>
            </a:r>
            <a:r>
              <a:rPr lang="es-ES" dirty="0"/>
              <a:t> ella. Destaquen </a:t>
            </a:r>
            <a:r>
              <a:rPr lang="es-ES" b="1" dirty="0"/>
              <a:t>UNICEF</a:t>
            </a:r>
            <a:r>
              <a:rPr lang="es-ES" dirty="0"/>
              <a:t> (</a:t>
            </a:r>
            <a:r>
              <a:rPr lang="es-ES" dirty="0" err="1"/>
              <a:t>Fons</a:t>
            </a:r>
            <a:r>
              <a:rPr lang="es-ES" dirty="0"/>
              <a:t> Internacional de les </a:t>
            </a:r>
            <a:r>
              <a:rPr lang="es-ES" dirty="0" err="1"/>
              <a:t>Nacions</a:t>
            </a:r>
            <a:r>
              <a:rPr lang="es-ES" dirty="0"/>
              <a:t> </a:t>
            </a:r>
            <a:r>
              <a:rPr lang="es-ES" dirty="0" err="1"/>
              <a:t>Unides</a:t>
            </a:r>
            <a:r>
              <a:rPr lang="es-ES" dirty="0"/>
              <a:t> </a:t>
            </a:r>
            <a:r>
              <a:rPr lang="es-ES" dirty="0" err="1"/>
              <a:t>d’Auxili</a:t>
            </a:r>
            <a:r>
              <a:rPr lang="es-ES" dirty="0"/>
              <a:t> a la </a:t>
            </a:r>
            <a:r>
              <a:rPr lang="es-ES" dirty="0" err="1"/>
              <a:t>Infància</a:t>
            </a:r>
            <a:r>
              <a:rPr lang="es-ES" dirty="0"/>
              <a:t>); </a:t>
            </a:r>
            <a:r>
              <a:rPr lang="es-ES" b="1" dirty="0"/>
              <a:t>UNESO</a:t>
            </a:r>
            <a:r>
              <a:rPr lang="es-ES" dirty="0"/>
              <a:t> (</a:t>
            </a:r>
            <a:r>
              <a:rPr lang="es-ES" dirty="0" err="1"/>
              <a:t>Organització</a:t>
            </a:r>
            <a:r>
              <a:rPr lang="es-ES" dirty="0"/>
              <a:t> de les </a:t>
            </a:r>
            <a:r>
              <a:rPr lang="es-ES" dirty="0" err="1"/>
              <a:t>Nacions</a:t>
            </a:r>
            <a:r>
              <a:rPr lang="es-ES" dirty="0"/>
              <a:t> </a:t>
            </a:r>
            <a:r>
              <a:rPr lang="es-ES" dirty="0" err="1"/>
              <a:t>Unides</a:t>
            </a:r>
            <a:r>
              <a:rPr lang="es-ES" dirty="0"/>
              <a:t> per </a:t>
            </a:r>
            <a:r>
              <a:rPr lang="es-ES" dirty="0" err="1"/>
              <a:t>l’Educació</a:t>
            </a:r>
            <a:r>
              <a:rPr lang="es-ES" dirty="0"/>
              <a:t>, la </a:t>
            </a:r>
            <a:r>
              <a:rPr lang="es-ES" dirty="0" err="1"/>
              <a:t>Ciència</a:t>
            </a:r>
            <a:r>
              <a:rPr lang="es-ES" dirty="0"/>
              <a:t> i la Cultura); </a:t>
            </a:r>
            <a:r>
              <a:rPr lang="es-ES" b="1" dirty="0"/>
              <a:t>ACNUR</a:t>
            </a:r>
            <a:r>
              <a:rPr lang="es-ES" dirty="0"/>
              <a:t> (Agencia de la ONU </a:t>
            </a:r>
            <a:r>
              <a:rPr lang="es-ES" dirty="0" err="1"/>
              <a:t>pels</a:t>
            </a:r>
            <a:r>
              <a:rPr lang="es-ES" dirty="0"/>
              <a:t> </a:t>
            </a:r>
            <a:r>
              <a:rPr lang="es-ES" dirty="0" err="1"/>
              <a:t>refugiats</a:t>
            </a:r>
            <a:r>
              <a:rPr lang="es-ES" dirty="0"/>
              <a:t>); </a:t>
            </a:r>
            <a:r>
              <a:rPr lang="es-ES" b="1" dirty="0"/>
              <a:t>FAO</a:t>
            </a:r>
            <a:r>
              <a:rPr lang="es-ES" dirty="0"/>
              <a:t> (</a:t>
            </a:r>
            <a:r>
              <a:rPr lang="es-ES" dirty="0" err="1"/>
              <a:t>Organització</a:t>
            </a:r>
            <a:r>
              <a:rPr lang="es-ES" dirty="0"/>
              <a:t> de les </a:t>
            </a:r>
            <a:r>
              <a:rPr lang="es-ES" dirty="0" err="1"/>
              <a:t>Nacions</a:t>
            </a:r>
            <a:r>
              <a:rPr lang="es-ES" dirty="0"/>
              <a:t> </a:t>
            </a:r>
            <a:r>
              <a:rPr lang="es-ES" dirty="0" err="1"/>
              <a:t>Unides</a:t>
            </a:r>
            <a:r>
              <a:rPr lang="es-ES" dirty="0"/>
              <a:t> per </a:t>
            </a:r>
            <a:r>
              <a:rPr lang="es-ES" dirty="0" err="1"/>
              <a:t>l’Alimentació</a:t>
            </a:r>
            <a:r>
              <a:rPr lang="es-ES" dirty="0"/>
              <a:t> i </a:t>
            </a:r>
            <a:r>
              <a:rPr lang="es-ES" dirty="0" err="1"/>
              <a:t>l’Agricultura</a:t>
            </a:r>
            <a:r>
              <a:rPr lang="es-ES" dirty="0"/>
              <a:t>). </a:t>
            </a:r>
          </a:p>
          <a:p>
            <a:endParaRPr lang="ca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2D5EED-439F-9644-AE52-393BA8367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29" y="398235"/>
            <a:ext cx="3409655" cy="20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9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5DD08-38BC-DB46-A945-740CE5C442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44343" y="290966"/>
            <a:ext cx="8761413" cy="708025"/>
          </a:xfrm>
        </p:spPr>
        <p:txBody>
          <a:bodyPr/>
          <a:lstStyle/>
          <a:p>
            <a:r>
              <a:rPr lang="ca-ES" dirty="0">
                <a:solidFill>
                  <a:schemeClr val="accent6">
                    <a:lumMod val="50000"/>
                  </a:schemeClr>
                </a:solidFill>
              </a:rPr>
              <a:t>ACTIVITATS P. 29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E70A4C-5C8B-FB4F-99F2-1CF5B31D8F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2272" y="4194629"/>
            <a:ext cx="10132798" cy="2104571"/>
          </a:xfrm>
        </p:spPr>
        <p:txBody>
          <a:bodyPr/>
          <a:lstStyle/>
          <a:p>
            <a:pPr marL="0" indent="0">
              <a:buNone/>
            </a:pPr>
            <a:r>
              <a:rPr lang="ca-ES" dirty="0">
                <a:solidFill>
                  <a:schemeClr val="accent6">
                    <a:lumMod val="50000"/>
                  </a:schemeClr>
                </a:solidFill>
              </a:rPr>
              <a:t>3. Com coordinen els Estats les accions conjuntes que volen dur a terme?</a:t>
            </a:r>
          </a:p>
          <a:p>
            <a:pPr marL="0" indent="0">
              <a:buNone/>
            </a:pPr>
            <a:r>
              <a:rPr lang="ca-ES" dirty="0">
                <a:solidFill>
                  <a:schemeClr val="accent6">
                    <a:lumMod val="50000"/>
                  </a:schemeClr>
                </a:solidFill>
              </a:rPr>
              <a:t>4. Què és una organització supranacional? </a:t>
            </a:r>
          </a:p>
          <a:p>
            <a:pPr marL="0" indent="0">
              <a:buNone/>
            </a:pPr>
            <a:r>
              <a:rPr lang="ca-ES" dirty="0">
                <a:solidFill>
                  <a:schemeClr val="accent6">
                    <a:lumMod val="50000"/>
                  </a:schemeClr>
                </a:solidFill>
              </a:rPr>
              <a:t>6. Quina influència exerceix la globalització en les relacions entre els Estats?</a:t>
            </a:r>
          </a:p>
          <a:p>
            <a:pPr marL="0" indent="0">
              <a:buNone/>
            </a:pPr>
            <a:r>
              <a:rPr lang="ca-ES" dirty="0">
                <a:solidFill>
                  <a:schemeClr val="accent6">
                    <a:lumMod val="50000"/>
                  </a:schemeClr>
                </a:solidFill>
              </a:rPr>
              <a:t>8. Comenta la frase de la Declaració Universal de Drets Humans.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C5FC14-FB5C-4D48-AEB8-C8349CA55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72" y="1854801"/>
            <a:ext cx="10132798" cy="18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1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FEFC8-DCDB-6C44-BB51-5BC2359F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5. L’Estat de les Autonomies (</a:t>
            </a:r>
            <a:r>
              <a:rPr lang="ca-ES" b="1" u="sng" dirty="0"/>
              <a:t>p. 30-31</a:t>
            </a:r>
            <a:r>
              <a:rPr lang="ca-ES" dirty="0"/>
              <a:t>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1CB938-3F8C-064F-A529-47ADBAAF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2411661"/>
            <a:ext cx="4987471" cy="379997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53CE225-9813-1347-A5FD-4A9B36BF0FAB}"/>
              </a:ext>
            </a:extLst>
          </p:cNvPr>
          <p:cNvSpPr txBox="1"/>
          <p:nvPr/>
        </p:nvSpPr>
        <p:spPr>
          <a:xfrm>
            <a:off x="6981371" y="2873829"/>
            <a:ext cx="4397829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i="1" dirty="0"/>
              <a:t>“El Estado se organiza territorialmente en municipios, en provincias y en las Comunidades Autónomas que se constituyan. Todas estas entidades gozan de autonomía para la gestión de sus respectivos intereses.”</a:t>
            </a:r>
          </a:p>
          <a:p>
            <a:endParaRPr lang="es-ES" dirty="0"/>
          </a:p>
          <a:p>
            <a:r>
              <a:rPr lang="es-ES" dirty="0"/>
              <a:t>Artículo 137 de la Constitución española de 1978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002009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38FC8-B2A3-2C4A-AD9D-2A5F3DA8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14" y="973668"/>
            <a:ext cx="9768115" cy="706964"/>
          </a:xfrm>
        </p:spPr>
        <p:txBody>
          <a:bodyPr/>
          <a:lstStyle/>
          <a:p>
            <a:r>
              <a:rPr lang="ca-ES" dirty="0"/>
              <a:t>5.1. Què són les comunitats autònomes?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1C83D9-ECA7-DA45-8503-265D5FC9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548" y="2618013"/>
            <a:ext cx="3747766" cy="3855357"/>
          </a:xfrm>
        </p:spPr>
        <p:txBody>
          <a:bodyPr/>
          <a:lstStyle/>
          <a:p>
            <a:r>
              <a:rPr lang="es-ES" sz="2000" b="1" dirty="0" err="1"/>
              <a:t>Comunitats</a:t>
            </a:r>
            <a:r>
              <a:rPr lang="es-ES" sz="2000" b="1" dirty="0"/>
              <a:t> </a:t>
            </a:r>
            <a:r>
              <a:rPr lang="es-ES" sz="2000" b="1" dirty="0" err="1"/>
              <a:t>Autònomes</a:t>
            </a:r>
            <a:r>
              <a:rPr lang="es-ES" sz="2000" b="1" dirty="0"/>
              <a:t>:</a:t>
            </a:r>
            <a:r>
              <a:rPr lang="es-ES" sz="2000" dirty="0"/>
              <a:t> formes </a:t>
            </a:r>
            <a:r>
              <a:rPr lang="es-ES" sz="2000" dirty="0" err="1"/>
              <a:t>d’organització</a:t>
            </a:r>
            <a:r>
              <a:rPr lang="es-ES" sz="2000" dirty="0"/>
              <a:t> </a:t>
            </a:r>
            <a:r>
              <a:rPr lang="es-ES" sz="2000" dirty="0" err="1"/>
              <a:t>descentralitzada</a:t>
            </a:r>
            <a:r>
              <a:rPr lang="es-ES" sz="2000" dirty="0"/>
              <a:t> </a:t>
            </a:r>
            <a:r>
              <a:rPr lang="es-ES" sz="2000" dirty="0" err="1"/>
              <a:t>d’un</a:t>
            </a:r>
            <a:r>
              <a:rPr lang="es-ES" sz="2000" dirty="0"/>
              <a:t> </a:t>
            </a:r>
            <a:r>
              <a:rPr lang="es-ES" sz="2000" dirty="0" err="1"/>
              <a:t>Estat</a:t>
            </a:r>
            <a:r>
              <a:rPr lang="es-ES" sz="2000" dirty="0"/>
              <a:t>, ja que </a:t>
            </a:r>
            <a:r>
              <a:rPr lang="es-ES" sz="2000" dirty="0" err="1"/>
              <a:t>aquest</a:t>
            </a:r>
            <a:r>
              <a:rPr lang="es-ES" sz="2000" dirty="0"/>
              <a:t> </a:t>
            </a:r>
            <a:r>
              <a:rPr lang="es-ES" sz="2000" dirty="0" err="1"/>
              <a:t>els</a:t>
            </a:r>
            <a:r>
              <a:rPr lang="es-ES" sz="2000" dirty="0"/>
              <a:t> hi </a:t>
            </a:r>
            <a:r>
              <a:rPr lang="es-ES" sz="2000" dirty="0" err="1"/>
              <a:t>cedeix</a:t>
            </a:r>
            <a:r>
              <a:rPr lang="es-ES" sz="2000" dirty="0"/>
              <a:t> un </a:t>
            </a:r>
            <a:r>
              <a:rPr lang="es-ES" sz="2000" dirty="0" err="1"/>
              <a:t>marge</a:t>
            </a:r>
            <a:r>
              <a:rPr lang="es-ES" sz="2000" dirty="0"/>
              <a:t> </a:t>
            </a:r>
            <a:r>
              <a:rPr lang="es-ES" sz="2000" dirty="0" err="1"/>
              <a:t>d’autogovern</a:t>
            </a:r>
            <a:r>
              <a:rPr lang="es-ES" sz="2000" dirty="0"/>
              <a:t>. </a:t>
            </a:r>
          </a:p>
          <a:p>
            <a:endParaRPr lang="es-ES" sz="2000" dirty="0"/>
          </a:p>
          <a:p>
            <a:r>
              <a:rPr lang="es-ES" sz="2000" dirty="0"/>
              <a:t>A </a:t>
            </a:r>
            <a:r>
              <a:rPr lang="es-ES" sz="2000" dirty="0" err="1"/>
              <a:t>Espanya</a:t>
            </a:r>
            <a:r>
              <a:rPr lang="es-ES" sz="2000" dirty="0"/>
              <a:t> en </a:t>
            </a:r>
            <a:r>
              <a:rPr lang="es-ES" sz="2000" dirty="0" err="1"/>
              <a:t>tenim</a:t>
            </a:r>
            <a:r>
              <a:rPr lang="es-ES" sz="2000" dirty="0"/>
              <a:t> 17, </a:t>
            </a:r>
            <a:r>
              <a:rPr lang="es-ES" sz="2000" dirty="0" err="1"/>
              <a:t>més</a:t>
            </a:r>
            <a:r>
              <a:rPr lang="es-ES" sz="2000" dirty="0"/>
              <a:t> les </a:t>
            </a:r>
            <a:r>
              <a:rPr lang="es-ES" sz="2000" dirty="0" err="1"/>
              <a:t>ciutats</a:t>
            </a:r>
            <a:r>
              <a:rPr lang="es-ES" sz="2000" dirty="0"/>
              <a:t> </a:t>
            </a:r>
            <a:r>
              <a:rPr lang="es-ES" sz="2000" dirty="0" err="1"/>
              <a:t>autònomes</a:t>
            </a:r>
            <a:r>
              <a:rPr lang="es-ES" sz="2000" dirty="0"/>
              <a:t> de Ceuta i Melilla.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9FDC51-6478-3940-B432-59892F63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2618014"/>
            <a:ext cx="5802085" cy="40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6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D18F8-8B2D-9149-BF52-FEAD51C9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5.2. Característiques de l’Estat de les Autonomies Espanyol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C6B1DF-C8C7-5642-BB02-36CD3B25D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8" y="2603500"/>
            <a:ext cx="11321142" cy="3695700"/>
          </a:xfrm>
        </p:spPr>
        <p:txBody>
          <a:bodyPr/>
          <a:lstStyle/>
          <a:p>
            <a:r>
              <a:rPr lang="ca-ES" sz="2400" dirty="0"/>
              <a:t>Va ser la </a:t>
            </a:r>
            <a:r>
              <a:rPr lang="es-ES" sz="2400" b="1" dirty="0" err="1"/>
              <a:t>Constitució</a:t>
            </a:r>
            <a:r>
              <a:rPr lang="es-ES" sz="2400" b="1" dirty="0"/>
              <a:t> del 1978</a:t>
            </a:r>
            <a:r>
              <a:rPr lang="es-ES" sz="2400" dirty="0"/>
              <a:t> la que va </a:t>
            </a:r>
            <a:r>
              <a:rPr lang="es-ES" sz="2400" dirty="0" err="1"/>
              <a:t>permetre</a:t>
            </a:r>
            <a:r>
              <a:rPr lang="es-ES" sz="2400" dirty="0"/>
              <a:t> que les </a:t>
            </a:r>
            <a:r>
              <a:rPr lang="es-ES" sz="2400" dirty="0" err="1"/>
              <a:t>nacionalitats</a:t>
            </a:r>
            <a:r>
              <a:rPr lang="es-ES" sz="2400" dirty="0"/>
              <a:t> i </a:t>
            </a:r>
            <a:r>
              <a:rPr lang="es-ES" sz="2400" dirty="0" err="1"/>
              <a:t>regions</a:t>
            </a:r>
            <a:r>
              <a:rPr lang="es-ES" sz="2400" dirty="0"/>
              <a:t> </a:t>
            </a:r>
            <a:r>
              <a:rPr lang="es-ES" sz="2400" dirty="0" err="1"/>
              <a:t>d’Espanya</a:t>
            </a:r>
            <a:r>
              <a:rPr lang="es-ES" sz="2400" dirty="0"/>
              <a:t> es </a:t>
            </a:r>
            <a:r>
              <a:rPr lang="es-ES" sz="2400" dirty="0" err="1"/>
              <a:t>constituïssin</a:t>
            </a:r>
            <a:r>
              <a:rPr lang="es-ES" sz="2400" dirty="0"/>
              <a:t> en </a:t>
            </a:r>
            <a:r>
              <a:rPr lang="es-ES" sz="2400" dirty="0" err="1"/>
              <a:t>Comunitats</a:t>
            </a:r>
            <a:r>
              <a:rPr lang="es-ES" sz="2400" dirty="0"/>
              <a:t> </a:t>
            </a:r>
            <a:r>
              <a:rPr lang="es-ES" sz="2400" dirty="0" err="1"/>
              <a:t>Autònomes</a:t>
            </a:r>
            <a:r>
              <a:rPr lang="es-ES" sz="2400" dirty="0"/>
              <a:t>. </a:t>
            </a:r>
          </a:p>
          <a:p>
            <a:r>
              <a:rPr lang="es-ES" sz="2400" b="1" dirty="0" err="1"/>
              <a:t>Els</a:t>
            </a:r>
            <a:r>
              <a:rPr lang="es-ES" sz="2400" b="1" dirty="0"/>
              <a:t> </a:t>
            </a:r>
            <a:r>
              <a:rPr lang="es-ES" sz="2400" b="1" dirty="0" err="1"/>
              <a:t>Estatuts</a:t>
            </a:r>
            <a:r>
              <a:rPr lang="es-ES" sz="2400" b="1" dirty="0"/>
              <a:t> </a:t>
            </a:r>
            <a:r>
              <a:rPr lang="es-ES" sz="2400" b="1" dirty="0" err="1"/>
              <a:t>d’autonomia</a:t>
            </a:r>
            <a:r>
              <a:rPr lang="es-ES" sz="2400" b="1" dirty="0"/>
              <a:t> </a:t>
            </a:r>
            <a:r>
              <a:rPr lang="es-ES" sz="2400" dirty="0" err="1"/>
              <a:t>recullen</a:t>
            </a:r>
            <a:r>
              <a:rPr lang="es-ES" sz="2400" dirty="0"/>
              <a:t> les </a:t>
            </a:r>
            <a:r>
              <a:rPr lang="es-ES" sz="2400" dirty="0" err="1"/>
              <a:t>institucions</a:t>
            </a:r>
            <a:r>
              <a:rPr lang="es-ES" sz="2400" dirty="0"/>
              <a:t>, normes i </a:t>
            </a:r>
            <a:r>
              <a:rPr lang="es-ES" sz="2400" dirty="0" err="1"/>
              <a:t>competències</a:t>
            </a:r>
            <a:r>
              <a:rPr lang="es-ES" sz="2400" dirty="0"/>
              <a:t> per les </a:t>
            </a:r>
            <a:r>
              <a:rPr lang="es-ES" sz="2400" dirty="0" err="1"/>
              <a:t>quals</a:t>
            </a:r>
            <a:r>
              <a:rPr lang="es-ES" sz="2400" dirty="0"/>
              <a:t> es </a:t>
            </a:r>
            <a:r>
              <a:rPr lang="es-ES" sz="2400" dirty="0" err="1"/>
              <a:t>regeix</a:t>
            </a:r>
            <a:r>
              <a:rPr lang="es-ES" sz="2400" dirty="0"/>
              <a:t> cada </a:t>
            </a:r>
            <a:r>
              <a:rPr lang="es-ES" sz="2400" dirty="0" err="1"/>
              <a:t>comunitat</a:t>
            </a:r>
            <a:r>
              <a:rPr lang="es-ES" sz="2400" dirty="0"/>
              <a:t> </a:t>
            </a:r>
            <a:r>
              <a:rPr lang="es-ES" sz="2400" dirty="0" err="1"/>
              <a:t>autònoma</a:t>
            </a:r>
            <a:r>
              <a:rPr lang="es-ES" sz="2400" dirty="0"/>
              <a:t> i per les </a:t>
            </a:r>
            <a:r>
              <a:rPr lang="es-ES" sz="2400" dirty="0" err="1"/>
              <a:t>quals</a:t>
            </a:r>
            <a:r>
              <a:rPr lang="es-ES" sz="2400" dirty="0"/>
              <a:t> </a:t>
            </a:r>
            <a:r>
              <a:rPr lang="es-ES" sz="2400" dirty="0" err="1"/>
              <a:t>rep</a:t>
            </a:r>
            <a:r>
              <a:rPr lang="es-ES" sz="2400" dirty="0"/>
              <a:t> </a:t>
            </a:r>
            <a:r>
              <a:rPr lang="es-ES" sz="2400" dirty="0" err="1"/>
              <a:t>els</a:t>
            </a:r>
            <a:r>
              <a:rPr lang="es-ES" sz="2400" dirty="0"/>
              <a:t> recursos </a:t>
            </a:r>
            <a:r>
              <a:rPr lang="es-ES" sz="2400" dirty="0" err="1"/>
              <a:t>econòmics</a:t>
            </a:r>
            <a:r>
              <a:rPr lang="es-ES" sz="2400" dirty="0"/>
              <a:t> </a:t>
            </a:r>
            <a:r>
              <a:rPr lang="es-ES" sz="2400" dirty="0" err="1"/>
              <a:t>necessaris</a:t>
            </a:r>
            <a:r>
              <a:rPr lang="es-ES" sz="2400" dirty="0"/>
              <a:t> per </a:t>
            </a:r>
            <a:r>
              <a:rPr lang="es-ES" sz="2400" dirty="0" err="1"/>
              <a:t>exercir</a:t>
            </a:r>
            <a:r>
              <a:rPr lang="es-ES" sz="2400" dirty="0"/>
              <a:t>-les. </a:t>
            </a:r>
          </a:p>
          <a:p>
            <a:r>
              <a:rPr lang="es-ES" sz="2400" b="1" dirty="0"/>
              <a:t>Les </a:t>
            </a:r>
            <a:r>
              <a:rPr lang="es-ES" sz="2400" b="1" dirty="0" err="1"/>
              <a:t>Competències</a:t>
            </a:r>
            <a:r>
              <a:rPr lang="es-ES" sz="2400" b="1" dirty="0"/>
              <a:t> </a:t>
            </a:r>
            <a:r>
              <a:rPr lang="es-ES" sz="2400" b="1" dirty="0" err="1"/>
              <a:t>Autonòmiques</a:t>
            </a:r>
            <a:r>
              <a:rPr lang="es-ES" sz="2400" b="1" dirty="0"/>
              <a:t> </a:t>
            </a:r>
            <a:r>
              <a:rPr lang="es-ES" sz="2400" dirty="0" err="1"/>
              <a:t>són</a:t>
            </a:r>
            <a:r>
              <a:rPr lang="es-ES" sz="2400" dirty="0"/>
              <a:t> </a:t>
            </a:r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dirty="0" err="1"/>
              <a:t>aspectes</a:t>
            </a:r>
            <a:r>
              <a:rPr lang="es-ES" sz="2400" dirty="0"/>
              <a:t> sobre </a:t>
            </a:r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dirty="0" err="1"/>
              <a:t>quals</a:t>
            </a:r>
            <a:r>
              <a:rPr lang="es-ES" sz="2400" dirty="0"/>
              <a:t> el </a:t>
            </a:r>
            <a:r>
              <a:rPr lang="es-ES" sz="2400" dirty="0" err="1"/>
              <a:t>govern</a:t>
            </a:r>
            <a:r>
              <a:rPr lang="es-ES" sz="2400" dirty="0"/>
              <a:t> </a:t>
            </a:r>
            <a:r>
              <a:rPr lang="es-ES" sz="2400" dirty="0" err="1"/>
              <a:t>autonòmic</a:t>
            </a:r>
            <a:r>
              <a:rPr lang="es-ES" sz="2400" dirty="0"/>
              <a:t> </a:t>
            </a:r>
            <a:r>
              <a:rPr lang="es-ES" sz="2400" dirty="0" err="1"/>
              <a:t>pot</a:t>
            </a:r>
            <a:r>
              <a:rPr lang="es-ES" sz="2400" dirty="0"/>
              <a:t> legislar i decidir. </a:t>
            </a:r>
            <a:r>
              <a:rPr lang="es-ES" sz="2400" dirty="0" err="1"/>
              <a:t>N’hi</a:t>
            </a:r>
            <a:r>
              <a:rPr lang="es-ES" sz="2400" dirty="0"/>
              <a:t> ha de </a:t>
            </a:r>
            <a:r>
              <a:rPr lang="es-ES" sz="2400" dirty="0" err="1"/>
              <a:t>plenes</a:t>
            </a:r>
            <a:r>
              <a:rPr lang="es-ES" sz="2400" dirty="0"/>
              <a:t> i de </a:t>
            </a:r>
            <a:r>
              <a:rPr lang="es-ES" sz="2400" dirty="0" err="1"/>
              <a:t>compartides</a:t>
            </a:r>
            <a:r>
              <a:rPr lang="es-ES" sz="2400" dirty="0"/>
              <a:t> </a:t>
            </a:r>
            <a:r>
              <a:rPr lang="es-ES" sz="2400" dirty="0" err="1"/>
              <a:t>amb</a:t>
            </a:r>
            <a:r>
              <a:rPr lang="es-ES" sz="2400" dirty="0"/>
              <a:t> </a:t>
            </a:r>
            <a:r>
              <a:rPr lang="es-ES" sz="2400" dirty="0" err="1"/>
              <a:t>l’Estat</a:t>
            </a:r>
            <a:r>
              <a:rPr lang="es-ES" sz="2400" dirty="0"/>
              <a:t> central (</a:t>
            </a:r>
            <a:r>
              <a:rPr lang="es-ES" sz="2400" dirty="0" err="1"/>
              <a:t>gestió</a:t>
            </a:r>
            <a:r>
              <a:rPr lang="es-ES" sz="2400" dirty="0"/>
              <a:t> de </a:t>
            </a:r>
            <a:r>
              <a:rPr lang="es-ES" sz="2400" dirty="0" err="1"/>
              <a:t>carreteres</a:t>
            </a:r>
            <a:r>
              <a:rPr lang="es-ES" sz="2400" dirty="0"/>
              <a:t>, </a:t>
            </a:r>
            <a:r>
              <a:rPr lang="es-ES" sz="2400" dirty="0" err="1"/>
              <a:t>legislació</a:t>
            </a:r>
            <a:r>
              <a:rPr lang="es-ES" sz="2400" dirty="0"/>
              <a:t> laboral…).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88403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15102-15B3-3F45-9C31-79ED6A1C6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5.3. Institucions autonòmiques de govern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6BDCC2-8626-2F45-832D-D0F5A020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21" y="2627085"/>
            <a:ext cx="3527577" cy="22061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1E669E-8A55-5A4F-A851-53281F5EB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763" y="2417331"/>
            <a:ext cx="3489126" cy="24159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692C1D-A845-814D-8D18-D24998AB8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354" y="2648855"/>
            <a:ext cx="3243589" cy="216262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FA8020B-470E-2C40-8145-9969F309DC42}"/>
              </a:ext>
            </a:extLst>
          </p:cNvPr>
          <p:cNvSpPr txBox="1"/>
          <p:nvPr/>
        </p:nvSpPr>
        <p:spPr>
          <a:xfrm>
            <a:off x="764721" y="4949371"/>
            <a:ext cx="3527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Assemblea</a:t>
            </a:r>
            <a:r>
              <a:rPr lang="es-ES" dirty="0"/>
              <a:t> o </a:t>
            </a:r>
            <a:r>
              <a:rPr lang="es-ES" b="1" dirty="0" err="1"/>
              <a:t>Parlament</a:t>
            </a:r>
            <a:r>
              <a:rPr lang="es-ES" dirty="0"/>
              <a:t>: </a:t>
            </a:r>
            <a:r>
              <a:rPr lang="es-ES" dirty="0" err="1"/>
              <a:t>debat</a:t>
            </a:r>
            <a:r>
              <a:rPr lang="es-ES" dirty="0"/>
              <a:t> i </a:t>
            </a:r>
            <a:r>
              <a:rPr lang="es-ES" dirty="0" err="1"/>
              <a:t>aprova</a:t>
            </a:r>
            <a:r>
              <a:rPr lang="es-ES" dirty="0"/>
              <a:t> </a:t>
            </a:r>
            <a:r>
              <a:rPr lang="es-ES" dirty="0" err="1"/>
              <a:t>lleis</a:t>
            </a:r>
            <a:r>
              <a:rPr lang="es-ES" dirty="0"/>
              <a:t>, controla </a:t>
            </a:r>
            <a:r>
              <a:rPr lang="es-ES" dirty="0" err="1"/>
              <a:t>l’acció</a:t>
            </a:r>
            <a:r>
              <a:rPr lang="es-ES" dirty="0"/>
              <a:t> del </a:t>
            </a:r>
            <a:r>
              <a:rPr lang="es-ES" dirty="0" err="1"/>
              <a:t>govern</a:t>
            </a:r>
            <a:r>
              <a:rPr lang="es-ES" dirty="0"/>
              <a:t>, </a:t>
            </a:r>
            <a:r>
              <a:rPr lang="es-ES" dirty="0" err="1"/>
              <a:t>elegeix</a:t>
            </a:r>
            <a:r>
              <a:rPr lang="es-ES" dirty="0"/>
              <a:t> el </a:t>
            </a:r>
            <a:r>
              <a:rPr lang="es-ES" dirty="0" err="1"/>
              <a:t>president</a:t>
            </a:r>
            <a:r>
              <a:rPr lang="es-ES" dirty="0"/>
              <a:t> i </a:t>
            </a:r>
            <a:r>
              <a:rPr lang="es-ES" dirty="0" err="1"/>
              <a:t>aprova</a:t>
            </a:r>
            <a:r>
              <a:rPr lang="es-ES" dirty="0"/>
              <a:t> </a:t>
            </a:r>
            <a:r>
              <a:rPr lang="es-ES" dirty="0" err="1"/>
              <a:t>pressupostos</a:t>
            </a:r>
            <a:r>
              <a:rPr lang="es-ES" dirty="0"/>
              <a:t>. </a:t>
            </a:r>
          </a:p>
          <a:p>
            <a:endParaRPr lang="ca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AEEF35-96F1-DE47-A4EA-7E52BBDBCD4A}"/>
              </a:ext>
            </a:extLst>
          </p:cNvPr>
          <p:cNvSpPr txBox="1"/>
          <p:nvPr/>
        </p:nvSpPr>
        <p:spPr>
          <a:xfrm>
            <a:off x="4621791" y="4949371"/>
            <a:ext cx="3527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Govern</a:t>
            </a:r>
            <a:r>
              <a:rPr lang="es-ES" dirty="0"/>
              <a:t> o </a:t>
            </a:r>
            <a:r>
              <a:rPr lang="es-ES" b="1" dirty="0" err="1"/>
              <a:t>Consell</a:t>
            </a:r>
            <a:r>
              <a:rPr lang="es-ES" dirty="0"/>
              <a:t> (</a:t>
            </a:r>
            <a:r>
              <a:rPr lang="es-ES" dirty="0" err="1"/>
              <a:t>format</a:t>
            </a:r>
            <a:r>
              <a:rPr lang="es-ES" dirty="0"/>
              <a:t> </a:t>
            </a:r>
            <a:r>
              <a:rPr lang="es-ES" dirty="0" err="1"/>
              <a:t>pel</a:t>
            </a:r>
            <a:r>
              <a:rPr lang="es-ES" dirty="0"/>
              <a:t> </a:t>
            </a:r>
            <a:r>
              <a:rPr lang="es-ES" dirty="0" err="1"/>
              <a:t>President</a:t>
            </a:r>
            <a:r>
              <a:rPr lang="es-ES" dirty="0"/>
              <a:t> i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consellers</a:t>
            </a:r>
            <a:r>
              <a:rPr lang="es-ES" dirty="0"/>
              <a:t>): </a:t>
            </a:r>
            <a:r>
              <a:rPr lang="es-ES" dirty="0" err="1"/>
              <a:t>executa</a:t>
            </a:r>
            <a:r>
              <a:rPr lang="es-ES" dirty="0"/>
              <a:t> i fa </a:t>
            </a:r>
            <a:r>
              <a:rPr lang="es-ES" dirty="0" err="1"/>
              <a:t>complir</a:t>
            </a:r>
            <a:r>
              <a:rPr lang="es-ES" dirty="0"/>
              <a:t> les </a:t>
            </a:r>
            <a:r>
              <a:rPr lang="es-ES" dirty="0" err="1"/>
              <a:t>lleis</a:t>
            </a:r>
            <a:r>
              <a:rPr lang="es-ES" dirty="0"/>
              <a:t>. </a:t>
            </a:r>
          </a:p>
          <a:p>
            <a:endParaRPr lang="es-ES" dirty="0"/>
          </a:p>
          <a:p>
            <a:endParaRPr lang="ca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E7E7D7-7D9A-694B-B1C2-9DEE9A1A9C3E}"/>
              </a:ext>
            </a:extLst>
          </p:cNvPr>
          <p:cNvSpPr txBox="1"/>
          <p:nvPr/>
        </p:nvSpPr>
        <p:spPr>
          <a:xfrm>
            <a:off x="8382354" y="4949371"/>
            <a:ext cx="3527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President</a:t>
            </a:r>
            <a:r>
              <a:rPr lang="es-ES" dirty="0"/>
              <a:t>: </a:t>
            </a:r>
            <a:r>
              <a:rPr lang="es-ES" dirty="0" err="1"/>
              <a:t>dirigeix</a:t>
            </a:r>
            <a:r>
              <a:rPr lang="es-ES" dirty="0"/>
              <a:t> el </a:t>
            </a:r>
            <a:r>
              <a:rPr lang="es-ES" dirty="0" err="1"/>
              <a:t>govern</a:t>
            </a:r>
            <a:r>
              <a:rPr lang="es-ES" dirty="0"/>
              <a:t>. </a:t>
            </a:r>
            <a:r>
              <a:rPr lang="es-ES" dirty="0" err="1"/>
              <a:t>És</a:t>
            </a:r>
            <a:r>
              <a:rPr lang="es-ES" dirty="0"/>
              <a:t> </a:t>
            </a:r>
            <a:r>
              <a:rPr lang="es-ES" dirty="0" err="1"/>
              <a:t>elegit</a:t>
            </a:r>
            <a:r>
              <a:rPr lang="es-ES" dirty="0"/>
              <a:t> per </a:t>
            </a:r>
            <a:r>
              <a:rPr lang="es-ES" dirty="0" err="1"/>
              <a:t>l’Assemblea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1413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A171-B715-A449-B860-61894C23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CONTINGUTS DE LA UNITAT </a:t>
            </a:r>
            <a:br>
              <a:rPr lang="ca-ES" dirty="0"/>
            </a:br>
            <a:r>
              <a:rPr lang="ca-ES" sz="2000" dirty="0"/>
              <a:t>(ORGANITZACIÓ ECONÒMICA DE LES SOCIETATS)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6C4169-9E04-8447-833C-37B8E2A43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Les </a:t>
            </a:r>
            <a:r>
              <a:rPr lang="es-ES" dirty="0" err="1"/>
              <a:t>activitats</a:t>
            </a:r>
            <a:r>
              <a:rPr lang="es-ES" dirty="0"/>
              <a:t> </a:t>
            </a:r>
            <a:r>
              <a:rPr lang="es-ES" dirty="0" err="1"/>
              <a:t>econòmiques</a:t>
            </a:r>
            <a:endParaRPr lang="es-ES" dirty="0"/>
          </a:p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 de </a:t>
            </a:r>
            <a:r>
              <a:rPr lang="es-ES" dirty="0" err="1"/>
              <a:t>producció</a:t>
            </a:r>
            <a:endParaRPr lang="es-ES" dirty="0"/>
          </a:p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sectors</a:t>
            </a:r>
            <a:r>
              <a:rPr lang="es-ES" dirty="0"/>
              <a:t> </a:t>
            </a:r>
            <a:r>
              <a:rPr lang="es-ES" dirty="0" err="1"/>
              <a:t>econòmics</a:t>
            </a:r>
            <a:endParaRPr lang="es-ES" dirty="0"/>
          </a:p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sistemes</a:t>
            </a:r>
            <a:r>
              <a:rPr lang="es-ES" dirty="0"/>
              <a:t> </a:t>
            </a:r>
            <a:r>
              <a:rPr lang="es-ES" dirty="0" err="1"/>
              <a:t>econòmics</a:t>
            </a:r>
            <a:endParaRPr lang="es-ES" dirty="0"/>
          </a:p>
          <a:p>
            <a:r>
              <a:rPr lang="es-ES" dirty="0"/>
              <a:t>El </a:t>
            </a:r>
            <a:r>
              <a:rPr lang="es-ES" dirty="0" err="1"/>
              <a:t>capitalisme</a:t>
            </a:r>
            <a:r>
              <a:rPr lang="es-ES" dirty="0"/>
              <a:t> i les </a:t>
            </a:r>
            <a:r>
              <a:rPr lang="es-ES" dirty="0" err="1"/>
              <a:t>economies</a:t>
            </a:r>
            <a:r>
              <a:rPr lang="es-ES" dirty="0"/>
              <a:t> del </a:t>
            </a:r>
            <a:r>
              <a:rPr lang="es-ES" dirty="0" err="1"/>
              <a:t>món</a:t>
            </a:r>
            <a:r>
              <a:rPr lang="es-ES" dirty="0"/>
              <a:t>. </a:t>
            </a:r>
          </a:p>
          <a:p>
            <a:r>
              <a:rPr lang="es-ES" dirty="0" err="1"/>
              <a:t>L’economia</a:t>
            </a:r>
            <a:r>
              <a:rPr lang="es-ES" dirty="0"/>
              <a:t> a la UE</a:t>
            </a:r>
          </a:p>
          <a:p>
            <a:r>
              <a:rPr lang="es-ES" dirty="0"/>
              <a:t>El </a:t>
            </a:r>
            <a:r>
              <a:rPr lang="es-ES" dirty="0" err="1"/>
              <a:t>mercat</a:t>
            </a:r>
            <a:r>
              <a:rPr lang="es-ES" dirty="0"/>
              <a:t> laboral: </a:t>
            </a:r>
            <a:r>
              <a:rPr lang="es-ES" dirty="0" err="1"/>
              <a:t>alguns</a:t>
            </a:r>
            <a:r>
              <a:rPr lang="es-ES" dirty="0"/>
              <a:t> </a:t>
            </a:r>
            <a:r>
              <a:rPr lang="es-ES" dirty="0" err="1"/>
              <a:t>conceptes</a:t>
            </a:r>
            <a:endParaRPr lang="es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20894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1CFE6-4F9F-0D48-BDA8-D5639928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7"/>
            <a:ext cx="8761413" cy="1629833"/>
          </a:xfrm>
        </p:spPr>
        <p:txBody>
          <a:bodyPr/>
          <a:lstStyle/>
          <a:p>
            <a:br>
              <a:rPr lang="ca-ES" sz="2800" dirty="0"/>
            </a:br>
            <a:r>
              <a:rPr lang="ca-ES" sz="2800" b="1" dirty="0"/>
              <a:t>6. Organització territorial de Catalunya </a:t>
            </a:r>
            <a:br>
              <a:rPr lang="ca-ES" sz="2800" dirty="0"/>
            </a:br>
            <a:r>
              <a:rPr lang="ca-ES" sz="2800" dirty="0"/>
              <a:t>(</a:t>
            </a:r>
            <a:r>
              <a:rPr lang="ca-ES" sz="2800" u="sng" dirty="0"/>
              <a:t>p. 32-33</a:t>
            </a:r>
            <a:r>
              <a:rPr lang="ca-ES" sz="2800" dirty="0"/>
              <a:t>)</a:t>
            </a:r>
            <a:br>
              <a:rPr lang="ca-ES" sz="2800" dirty="0"/>
            </a:br>
            <a:r>
              <a:rPr lang="ca-ES" sz="2000" dirty="0"/>
              <a:t>Comunitat autònoma organitzada en municipis, comarques i províncies.</a:t>
            </a:r>
            <a:br>
              <a:rPr lang="ca-ES" sz="2800" dirty="0"/>
            </a:br>
            <a:br>
              <a:rPr lang="ca-ES" sz="3200" dirty="0"/>
            </a:br>
            <a:br>
              <a:rPr lang="ca-ES" dirty="0"/>
            </a:br>
            <a:endParaRPr lang="ca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3CAFBB-0461-1740-881A-D87954595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84" y="2443842"/>
            <a:ext cx="6949459" cy="42617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a-ES" sz="2000" b="1" i="1" u="sng" dirty="0">
                <a:solidFill>
                  <a:schemeClr val="tx2"/>
                </a:solidFill>
              </a:rPr>
              <a:t>6.1. ELS MUNICIPIS</a:t>
            </a:r>
            <a:r>
              <a:rPr lang="ca-ES" sz="2000" dirty="0">
                <a:solidFill>
                  <a:schemeClr val="tx2"/>
                </a:solidFill>
              </a:rPr>
              <a:t>:</a:t>
            </a:r>
            <a:endParaRPr lang="es-ES" sz="2000" dirty="0">
              <a:solidFill>
                <a:schemeClr val="tx2"/>
              </a:solidFill>
            </a:endParaRPr>
          </a:p>
          <a:p>
            <a:pPr lvl="2"/>
            <a:r>
              <a:rPr lang="es-ES" sz="2000" dirty="0" err="1"/>
              <a:t>unitats</a:t>
            </a:r>
            <a:r>
              <a:rPr lang="es-ES" sz="2000" dirty="0"/>
              <a:t> </a:t>
            </a:r>
            <a:r>
              <a:rPr lang="es-ES" sz="2000" dirty="0" err="1"/>
              <a:t>territorials</a:t>
            </a:r>
            <a:r>
              <a:rPr lang="es-ES" sz="2000" dirty="0"/>
              <a:t> i </a:t>
            </a:r>
            <a:r>
              <a:rPr lang="es-ES" sz="2000" dirty="0" err="1"/>
              <a:t>administratives</a:t>
            </a:r>
            <a:r>
              <a:rPr lang="es-ES" sz="2000" dirty="0"/>
              <a:t> </a:t>
            </a:r>
            <a:r>
              <a:rPr lang="es-ES" sz="2000" b="1" dirty="0" err="1"/>
              <a:t>més</a:t>
            </a:r>
            <a:r>
              <a:rPr lang="es-ES" sz="2000" b="1" dirty="0"/>
              <a:t> </a:t>
            </a:r>
            <a:r>
              <a:rPr lang="es-ES" sz="2000" b="1" dirty="0" err="1"/>
              <a:t>elementals</a:t>
            </a:r>
            <a:r>
              <a:rPr lang="es-ES" sz="2000" b="1" dirty="0"/>
              <a:t> </a:t>
            </a:r>
            <a:r>
              <a:rPr lang="es-ES" sz="2000" dirty="0"/>
              <a:t>de </a:t>
            </a:r>
            <a:r>
              <a:rPr lang="es-ES" sz="2000" dirty="0" err="1"/>
              <a:t>l’Estat</a:t>
            </a:r>
            <a:endParaRPr lang="es-ES" sz="2000" dirty="0"/>
          </a:p>
          <a:p>
            <a:pPr lvl="2"/>
            <a:r>
              <a:rPr lang="es-ES" sz="2000" dirty="0" err="1"/>
              <a:t>formades</a:t>
            </a:r>
            <a:r>
              <a:rPr lang="es-ES" sz="2000" dirty="0"/>
              <a:t> per un o </a:t>
            </a:r>
            <a:r>
              <a:rPr lang="es-ES" sz="2000" dirty="0" err="1"/>
              <a:t>més</a:t>
            </a:r>
            <a:r>
              <a:rPr lang="es-ES" sz="2000" dirty="0"/>
              <a:t> </a:t>
            </a:r>
            <a:r>
              <a:rPr lang="es-ES" sz="2000" dirty="0" err="1"/>
              <a:t>nuclis</a:t>
            </a:r>
            <a:r>
              <a:rPr lang="es-ES" sz="2000" dirty="0"/>
              <a:t> de </a:t>
            </a:r>
            <a:r>
              <a:rPr lang="es-ES" sz="2000" dirty="0" err="1"/>
              <a:t>població</a:t>
            </a:r>
            <a:endParaRPr lang="es-ES" sz="2000" dirty="0"/>
          </a:p>
          <a:p>
            <a:pPr lvl="2"/>
            <a:r>
              <a:rPr lang="es-ES" sz="2000" dirty="0" err="1"/>
              <a:t>governades</a:t>
            </a:r>
            <a:r>
              <a:rPr lang="es-ES" sz="2000" dirty="0"/>
              <a:t> per un </a:t>
            </a:r>
            <a:r>
              <a:rPr lang="es-ES" sz="2000" b="1" dirty="0" err="1"/>
              <a:t>Ajuntament</a:t>
            </a:r>
            <a:r>
              <a:rPr lang="es-ES" sz="2000" dirty="0"/>
              <a:t> </a:t>
            </a:r>
            <a:r>
              <a:rPr lang="es-ES" sz="2000" dirty="0" err="1"/>
              <a:t>integrat</a:t>
            </a:r>
            <a:r>
              <a:rPr lang="es-ES" sz="2000" dirty="0"/>
              <a:t> per </a:t>
            </a:r>
            <a:r>
              <a:rPr lang="es-ES" sz="2000" b="1" dirty="0" err="1"/>
              <a:t>l’Alcalde</a:t>
            </a:r>
            <a:r>
              <a:rPr lang="es-ES" sz="2000" dirty="0"/>
              <a:t> i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b="1" dirty="0" err="1"/>
              <a:t>regidors</a:t>
            </a:r>
            <a:r>
              <a:rPr lang="es-ES" sz="2000" dirty="0"/>
              <a:t>. </a:t>
            </a:r>
          </a:p>
          <a:p>
            <a:pPr lvl="2"/>
            <a:r>
              <a:rPr lang="es-ES" sz="2000" dirty="0"/>
              <a:t>La </a:t>
            </a:r>
            <a:r>
              <a:rPr lang="es-ES" sz="2000" dirty="0" err="1"/>
              <a:t>ciutadania</a:t>
            </a:r>
            <a:r>
              <a:rPr lang="es-ES" sz="2000" dirty="0"/>
              <a:t> </a:t>
            </a:r>
            <a:r>
              <a:rPr lang="es-ES" sz="2000" dirty="0" err="1"/>
              <a:t>escull</a:t>
            </a:r>
            <a:r>
              <a:rPr lang="es-ES" sz="2000" dirty="0"/>
              <a:t> </a:t>
            </a:r>
            <a:r>
              <a:rPr lang="es-ES" sz="2000" dirty="0" err="1"/>
              <a:t>democràticament</a:t>
            </a:r>
            <a:r>
              <a:rPr lang="es-ES" sz="2000" dirty="0"/>
              <a:t>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regidors</a:t>
            </a:r>
            <a:r>
              <a:rPr lang="es-ES" sz="2000" dirty="0"/>
              <a:t> a les </a:t>
            </a:r>
            <a:r>
              <a:rPr lang="es-ES" sz="2000" b="1" dirty="0" err="1"/>
              <a:t>eleccions</a:t>
            </a:r>
            <a:r>
              <a:rPr lang="es-ES" sz="2000" b="1" dirty="0"/>
              <a:t> </a:t>
            </a:r>
            <a:r>
              <a:rPr lang="es-ES" sz="2000" b="1" dirty="0" err="1"/>
              <a:t>locals</a:t>
            </a:r>
            <a:r>
              <a:rPr lang="es-ES" sz="2000" dirty="0"/>
              <a:t>, i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regidors</a:t>
            </a:r>
            <a:r>
              <a:rPr lang="es-ES" sz="2000" dirty="0"/>
              <a:t> escullen </a:t>
            </a:r>
            <a:r>
              <a:rPr lang="es-ES" sz="2000" dirty="0" err="1"/>
              <a:t>l’alcalde</a:t>
            </a:r>
            <a:r>
              <a:rPr lang="es-ES" sz="2000" dirty="0"/>
              <a:t>. </a:t>
            </a:r>
          </a:p>
          <a:p>
            <a:pPr lvl="2"/>
            <a:r>
              <a:rPr lang="es-ES" sz="2000" dirty="0" err="1"/>
              <a:t>Els</a:t>
            </a:r>
            <a:r>
              <a:rPr lang="es-ES" sz="2000" dirty="0"/>
              <a:t> recursos </a:t>
            </a:r>
            <a:r>
              <a:rPr lang="es-ES" sz="2000" dirty="0" err="1"/>
              <a:t>econòmics</a:t>
            </a:r>
            <a:r>
              <a:rPr lang="es-ES" sz="2000" dirty="0"/>
              <a:t>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obtenen</a:t>
            </a:r>
            <a:r>
              <a:rPr lang="es-ES" sz="2000" dirty="0"/>
              <a:t> de </a:t>
            </a:r>
            <a:r>
              <a:rPr lang="es-ES" sz="2000" b="1" dirty="0" err="1"/>
              <a:t>tributs</a:t>
            </a:r>
            <a:r>
              <a:rPr lang="es-ES" sz="2000" b="1" dirty="0"/>
              <a:t> propis </a:t>
            </a:r>
            <a:r>
              <a:rPr lang="es-ES" sz="2000" dirty="0"/>
              <a:t>i també </a:t>
            </a:r>
            <a:r>
              <a:rPr lang="es-ES" sz="2000" dirty="0" err="1"/>
              <a:t>cedits</a:t>
            </a:r>
            <a:r>
              <a:rPr lang="es-ES" sz="2000" dirty="0"/>
              <a:t> per </a:t>
            </a:r>
            <a:r>
              <a:rPr lang="es-ES" sz="2000" dirty="0" err="1"/>
              <a:t>l’Estat</a:t>
            </a:r>
            <a:r>
              <a:rPr lang="es-ES" sz="2000" dirty="0"/>
              <a:t> i la </a:t>
            </a:r>
            <a:r>
              <a:rPr lang="es-ES" sz="2000" dirty="0" err="1"/>
              <a:t>Comunitat</a:t>
            </a:r>
            <a:r>
              <a:rPr lang="es-ES" sz="2000" dirty="0"/>
              <a:t> </a:t>
            </a:r>
            <a:r>
              <a:rPr lang="es-ES" sz="2000" dirty="0" err="1"/>
              <a:t>Autònoma</a:t>
            </a:r>
            <a:r>
              <a:rPr lang="es-ES" sz="2000" dirty="0"/>
              <a:t>.</a:t>
            </a:r>
          </a:p>
          <a:p>
            <a:endParaRPr lang="ca-ES" dirty="0"/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7E77D3-621D-FF40-8667-2F49FB0B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443" y="29718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72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C6DB60-E596-EC49-97D8-845F8F5D91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7999" y="653142"/>
            <a:ext cx="6807199" cy="5805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a-ES" sz="2400" b="1" i="1" u="sng" dirty="0">
                <a:solidFill>
                  <a:schemeClr val="tx2"/>
                </a:solidFill>
              </a:rPr>
              <a:t>6.2. LES PROVÍNCIES</a:t>
            </a:r>
            <a:endParaRPr lang="es-ES" sz="2400" b="1" i="1" u="sng" dirty="0">
              <a:solidFill>
                <a:schemeClr val="tx2"/>
              </a:solidFill>
            </a:endParaRPr>
          </a:p>
          <a:p>
            <a:pPr lvl="2"/>
            <a:r>
              <a:rPr lang="es-ES" sz="2400" dirty="0" err="1"/>
              <a:t>Unitats</a:t>
            </a:r>
            <a:r>
              <a:rPr lang="es-ES" sz="2400" dirty="0"/>
              <a:t> </a:t>
            </a:r>
            <a:r>
              <a:rPr lang="es-ES" sz="2400" dirty="0" err="1"/>
              <a:t>administratives</a:t>
            </a:r>
            <a:r>
              <a:rPr lang="es-ES" sz="2400" dirty="0"/>
              <a:t> que </a:t>
            </a:r>
            <a:r>
              <a:rPr lang="es-ES" sz="2400" dirty="0" err="1"/>
              <a:t>organitzen</a:t>
            </a:r>
            <a:r>
              <a:rPr lang="es-ES" sz="2400" dirty="0"/>
              <a:t> el </a:t>
            </a:r>
            <a:r>
              <a:rPr lang="es-ES" sz="2400" dirty="0" err="1"/>
              <a:t>territori</a:t>
            </a:r>
            <a:r>
              <a:rPr lang="es-ES" sz="2400" dirty="0"/>
              <a:t> </a:t>
            </a:r>
            <a:r>
              <a:rPr lang="es-ES" sz="2400" dirty="0" err="1"/>
              <a:t>espanyol</a:t>
            </a:r>
            <a:r>
              <a:rPr lang="es-ES" sz="2400" dirty="0"/>
              <a:t> i agrupen </a:t>
            </a:r>
            <a:r>
              <a:rPr lang="es-ES" sz="2400" dirty="0" err="1"/>
              <a:t>diferents</a:t>
            </a:r>
            <a:r>
              <a:rPr lang="es-ES" sz="2400" dirty="0"/>
              <a:t> </a:t>
            </a:r>
            <a:r>
              <a:rPr lang="es-ES" sz="2400" dirty="0" err="1"/>
              <a:t>municipis</a:t>
            </a:r>
            <a:r>
              <a:rPr lang="es-ES" sz="2400" dirty="0"/>
              <a:t>. </a:t>
            </a:r>
          </a:p>
          <a:p>
            <a:pPr lvl="2"/>
            <a:r>
              <a:rPr lang="es-ES" sz="2400" dirty="0" err="1"/>
              <a:t>Governades</a:t>
            </a:r>
            <a:r>
              <a:rPr lang="es-ES" sz="2400" dirty="0"/>
              <a:t> per les </a:t>
            </a:r>
            <a:r>
              <a:rPr lang="es-ES" sz="2400" b="1" dirty="0" err="1"/>
              <a:t>diputacions</a:t>
            </a:r>
            <a:r>
              <a:rPr lang="es-ES" sz="2400" b="1" dirty="0"/>
              <a:t> </a:t>
            </a:r>
            <a:r>
              <a:rPr lang="es-ES" sz="2400" b="1" dirty="0" err="1"/>
              <a:t>provincials</a:t>
            </a:r>
            <a:r>
              <a:rPr lang="es-ES" sz="2400" b="1" dirty="0"/>
              <a:t>. </a:t>
            </a:r>
          </a:p>
          <a:p>
            <a:pPr lvl="2"/>
            <a:r>
              <a:rPr lang="es-ES" sz="2400" dirty="0"/>
              <a:t>Catalunya té 4: </a:t>
            </a:r>
            <a:r>
              <a:rPr lang="es-ES" sz="2400" b="1" dirty="0"/>
              <a:t>Barcelona, Tarragona, Girona i Lleida</a:t>
            </a:r>
            <a:r>
              <a:rPr lang="es-ES" sz="2400" dirty="0"/>
              <a:t>. </a:t>
            </a:r>
          </a:p>
          <a:p>
            <a:pPr lvl="2"/>
            <a:r>
              <a:rPr lang="es-ES" sz="2400" dirty="0" err="1"/>
              <a:t>Funcions</a:t>
            </a:r>
            <a:r>
              <a:rPr lang="es-ES" sz="2400" dirty="0"/>
              <a:t>: </a:t>
            </a:r>
          </a:p>
          <a:p>
            <a:pPr lvl="3"/>
            <a:r>
              <a:rPr lang="es-ES" sz="2200" dirty="0" err="1"/>
              <a:t>àmbit</a:t>
            </a:r>
            <a:r>
              <a:rPr lang="es-ES" sz="2200" dirty="0"/>
              <a:t> electoral de </a:t>
            </a:r>
            <a:r>
              <a:rPr lang="es-ES" sz="2200" dirty="0" err="1"/>
              <a:t>l’Estat</a:t>
            </a:r>
            <a:endParaRPr lang="es-ES" sz="2200" dirty="0"/>
          </a:p>
          <a:p>
            <a:pPr lvl="3"/>
            <a:r>
              <a:rPr lang="es-ES" sz="2200" dirty="0" err="1"/>
              <a:t>divisió</a:t>
            </a:r>
            <a:r>
              <a:rPr lang="es-ES" sz="2200" dirty="0"/>
              <a:t> territorial</a:t>
            </a:r>
          </a:p>
          <a:p>
            <a:pPr lvl="3"/>
            <a:r>
              <a:rPr lang="es-ES" sz="2200" dirty="0"/>
              <a:t>coopera </a:t>
            </a:r>
            <a:r>
              <a:rPr lang="es-ES" sz="2200" dirty="0" err="1"/>
              <a:t>amb</a:t>
            </a:r>
            <a:r>
              <a:rPr lang="es-ES" sz="2200" dirty="0"/>
              <a:t> </a:t>
            </a:r>
            <a:r>
              <a:rPr lang="es-ES" sz="2200" dirty="0" err="1"/>
              <a:t>els</a:t>
            </a:r>
            <a:r>
              <a:rPr lang="es-ES" sz="2200" dirty="0"/>
              <a:t> </a:t>
            </a:r>
            <a:r>
              <a:rPr lang="es-ES" sz="2200" dirty="0" err="1"/>
              <a:t>municipis</a:t>
            </a:r>
            <a:r>
              <a:rPr lang="es-ES" sz="2200" dirty="0"/>
              <a:t> </a:t>
            </a:r>
          </a:p>
          <a:p>
            <a:pPr lvl="3"/>
            <a:r>
              <a:rPr lang="es-ES" sz="2200" dirty="0"/>
              <a:t>coordina </a:t>
            </a:r>
            <a:r>
              <a:rPr lang="es-ES" sz="2200" dirty="0" err="1"/>
              <a:t>actuacions</a:t>
            </a:r>
            <a:r>
              <a:rPr lang="es-ES" sz="2200" dirty="0"/>
              <a:t> </a:t>
            </a:r>
            <a:r>
              <a:rPr lang="es-ES" sz="2200" dirty="0" err="1"/>
              <a:t>supramunicipals</a:t>
            </a:r>
            <a:r>
              <a:rPr lang="es-ES" sz="2200" dirty="0"/>
              <a:t>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B5FB3C-6A35-5241-94DC-EF1AB71E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514" y="1863270"/>
            <a:ext cx="3937001" cy="38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7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C6DB60-E596-EC49-97D8-845F8F5D91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7999" y="653142"/>
            <a:ext cx="6081487" cy="5805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a-ES" sz="2400" b="1" i="1" u="sng" dirty="0">
                <a:solidFill>
                  <a:schemeClr val="tx2"/>
                </a:solidFill>
              </a:rPr>
              <a:t>6.3. </a:t>
            </a:r>
            <a:r>
              <a:rPr lang="es-ES" sz="2400" b="1" i="1" u="sng" dirty="0">
                <a:solidFill>
                  <a:schemeClr val="tx2"/>
                </a:solidFill>
              </a:rPr>
              <a:t>COMARQUES</a:t>
            </a:r>
          </a:p>
          <a:p>
            <a:endParaRPr lang="es-ES" dirty="0"/>
          </a:p>
          <a:p>
            <a:pPr lvl="2"/>
            <a:r>
              <a:rPr lang="es-ES" sz="2400" dirty="0" err="1"/>
              <a:t>Organització</a:t>
            </a:r>
            <a:r>
              <a:rPr lang="es-ES" sz="2400" dirty="0"/>
              <a:t> territorial </a:t>
            </a:r>
            <a:r>
              <a:rPr lang="es-ES" sz="2400" b="1" dirty="0"/>
              <a:t>específica de Catalunya</a:t>
            </a:r>
            <a:r>
              <a:rPr lang="es-ES" sz="2400" dirty="0"/>
              <a:t>.</a:t>
            </a:r>
          </a:p>
          <a:p>
            <a:pPr lvl="2"/>
            <a:r>
              <a:rPr lang="es-ES" sz="2400" dirty="0" err="1"/>
              <a:t>Ens</a:t>
            </a:r>
            <a:r>
              <a:rPr lang="es-ES" sz="2400" dirty="0"/>
              <a:t> local i </a:t>
            </a:r>
            <a:r>
              <a:rPr lang="es-ES" sz="2400" dirty="0" err="1"/>
              <a:t>amb</a:t>
            </a:r>
            <a:r>
              <a:rPr lang="es-ES" sz="2400" dirty="0"/>
              <a:t> </a:t>
            </a:r>
            <a:r>
              <a:rPr lang="es-ES" sz="2400" b="1" dirty="0" err="1"/>
              <a:t>autonomia</a:t>
            </a:r>
            <a:r>
              <a:rPr lang="es-ES" sz="2400" b="1" dirty="0"/>
              <a:t> política </a:t>
            </a:r>
            <a:r>
              <a:rPr lang="es-ES" sz="2400" dirty="0"/>
              <a:t>(</a:t>
            </a:r>
            <a:r>
              <a:rPr lang="es-ES" sz="2400" dirty="0" err="1"/>
              <a:t>segons</a:t>
            </a:r>
            <a:r>
              <a:rPr lang="es-ES" sz="2400" dirty="0"/>
              <a:t> el que li </a:t>
            </a:r>
            <a:r>
              <a:rPr lang="es-ES" sz="2400" dirty="0" err="1"/>
              <a:t>atribueix</a:t>
            </a:r>
            <a:r>
              <a:rPr lang="es-ES" sz="2400" dirty="0"/>
              <a:t> el </a:t>
            </a:r>
            <a:r>
              <a:rPr lang="es-ES" sz="2400" dirty="0" err="1"/>
              <a:t>Parlament</a:t>
            </a:r>
            <a:r>
              <a:rPr lang="es-ES" sz="2400" dirty="0"/>
              <a:t> i la Generalitat), </a:t>
            </a:r>
            <a:r>
              <a:rPr lang="es-ES" sz="2400" dirty="0" err="1"/>
              <a:t>format</a:t>
            </a:r>
            <a:r>
              <a:rPr lang="es-ES" sz="2400" dirty="0"/>
              <a:t> per </a:t>
            </a:r>
            <a:r>
              <a:rPr lang="es-ES" sz="2400" dirty="0" err="1"/>
              <a:t>l’agrupació</a:t>
            </a:r>
            <a:r>
              <a:rPr lang="es-ES" sz="2400" dirty="0"/>
              <a:t> de </a:t>
            </a:r>
            <a:r>
              <a:rPr lang="es-ES" sz="2400" dirty="0" err="1"/>
              <a:t>diferents</a:t>
            </a:r>
            <a:r>
              <a:rPr lang="es-ES" sz="2400" dirty="0"/>
              <a:t> </a:t>
            </a:r>
            <a:r>
              <a:rPr lang="es-ES" sz="2400" dirty="0" err="1"/>
              <a:t>municipis</a:t>
            </a:r>
            <a:r>
              <a:rPr lang="es-ES" sz="2400" dirty="0"/>
              <a:t>. </a:t>
            </a:r>
          </a:p>
          <a:p>
            <a:pPr lvl="2"/>
            <a:r>
              <a:rPr lang="es-ES" sz="2400" dirty="0" err="1"/>
              <a:t>Governades</a:t>
            </a:r>
            <a:r>
              <a:rPr lang="es-ES" sz="2400" dirty="0"/>
              <a:t> </a:t>
            </a:r>
            <a:r>
              <a:rPr lang="es-ES" sz="2400" dirty="0" err="1"/>
              <a:t>pel</a:t>
            </a:r>
            <a:r>
              <a:rPr lang="es-ES" sz="2400" dirty="0"/>
              <a:t> </a:t>
            </a:r>
            <a:r>
              <a:rPr lang="es-ES" sz="2400" b="1" dirty="0" err="1"/>
              <a:t>consell</a:t>
            </a:r>
            <a:r>
              <a:rPr lang="es-ES" sz="2400" b="1" dirty="0"/>
              <a:t> comarcal</a:t>
            </a:r>
            <a:r>
              <a:rPr lang="es-ES" sz="2400" dirty="0"/>
              <a:t>, </a:t>
            </a:r>
            <a:r>
              <a:rPr lang="es-ES" sz="2400" dirty="0" err="1"/>
              <a:t>constituït</a:t>
            </a:r>
            <a:r>
              <a:rPr lang="es-ES" sz="2400" dirty="0"/>
              <a:t> per </a:t>
            </a:r>
            <a:r>
              <a:rPr lang="es-ES" sz="2400" dirty="0" err="1"/>
              <a:t>regidors</a:t>
            </a:r>
            <a:r>
              <a:rPr lang="es-ES" sz="2400" dirty="0"/>
              <a:t> </a:t>
            </a:r>
            <a:r>
              <a:rPr lang="es-ES" sz="2400" dirty="0" err="1"/>
              <a:t>dels</a:t>
            </a:r>
            <a:r>
              <a:rPr lang="es-ES" sz="2400" dirty="0"/>
              <a:t> </a:t>
            </a:r>
            <a:r>
              <a:rPr lang="es-ES" sz="2400" dirty="0" err="1"/>
              <a:t>municipis</a:t>
            </a:r>
            <a:r>
              <a:rPr lang="es-ES" sz="2400" dirty="0"/>
              <a:t>. </a:t>
            </a:r>
          </a:p>
          <a:p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3B1AFA-585C-A545-A80F-2396422C8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1" y="1159620"/>
            <a:ext cx="5994400" cy="56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44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54D62-F5C6-CC46-9791-D8A43A7340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667657"/>
            <a:ext cx="5762171" cy="5544457"/>
          </a:xfrm>
        </p:spPr>
        <p:txBody>
          <a:bodyPr/>
          <a:lstStyle/>
          <a:p>
            <a:pPr marL="0" indent="0">
              <a:buNone/>
            </a:pPr>
            <a:r>
              <a:rPr lang="ca-ES" sz="2400" b="1" i="1" u="sng" dirty="0">
                <a:solidFill>
                  <a:schemeClr val="tx2"/>
                </a:solidFill>
              </a:rPr>
              <a:t>6.4. LES VEGUERIES*</a:t>
            </a:r>
            <a:endParaRPr lang="es-ES" sz="2400" dirty="0"/>
          </a:p>
          <a:p>
            <a:pPr lvl="2"/>
            <a:r>
              <a:rPr lang="es-ES" sz="2400" dirty="0" err="1"/>
              <a:t>Com</a:t>
            </a:r>
            <a:r>
              <a:rPr lang="es-ES" sz="2400" dirty="0"/>
              <a:t> les comarques, han </a:t>
            </a:r>
            <a:r>
              <a:rPr lang="es-ES" sz="2400" dirty="0" err="1"/>
              <a:t>estat</a:t>
            </a:r>
            <a:r>
              <a:rPr lang="es-ES" sz="2400" dirty="0"/>
              <a:t> </a:t>
            </a:r>
            <a:r>
              <a:rPr lang="es-ES" sz="2400" dirty="0" err="1"/>
              <a:t>divisions</a:t>
            </a:r>
            <a:r>
              <a:rPr lang="es-ES" sz="2400" dirty="0"/>
              <a:t> </a:t>
            </a:r>
            <a:r>
              <a:rPr lang="es-ES" sz="2400" dirty="0" err="1"/>
              <a:t>territorials</a:t>
            </a:r>
            <a:r>
              <a:rPr lang="es-ES" sz="2400" dirty="0"/>
              <a:t> </a:t>
            </a:r>
            <a:r>
              <a:rPr lang="es-ES" sz="2400" dirty="0" err="1"/>
              <a:t>tradicionals</a:t>
            </a:r>
            <a:r>
              <a:rPr lang="es-ES" sz="2400" dirty="0"/>
              <a:t> de </a:t>
            </a:r>
            <a:r>
              <a:rPr lang="es-ES" sz="2400" b="1" dirty="0"/>
              <a:t>Catalunya</a:t>
            </a:r>
            <a:r>
              <a:rPr lang="es-ES" sz="2400" dirty="0"/>
              <a:t> des de </a:t>
            </a:r>
            <a:r>
              <a:rPr lang="es-ES" sz="2400" b="1" dirty="0" err="1"/>
              <a:t>l’Edat</a:t>
            </a:r>
            <a:r>
              <a:rPr lang="es-ES" sz="2400" b="1" dirty="0"/>
              <a:t> </a:t>
            </a:r>
            <a:r>
              <a:rPr lang="es-ES" sz="2400" b="1" dirty="0" err="1"/>
              <a:t>Mitjana</a:t>
            </a:r>
            <a:r>
              <a:rPr lang="es-ES" sz="2400" dirty="0"/>
              <a:t>. </a:t>
            </a:r>
          </a:p>
          <a:p>
            <a:pPr lvl="2"/>
            <a:r>
              <a:rPr lang="es-ES" sz="2400" dirty="0"/>
              <a:t>El </a:t>
            </a:r>
            <a:r>
              <a:rPr lang="es-ES" sz="2400" b="1" dirty="0"/>
              <a:t>2010</a:t>
            </a:r>
            <a:r>
              <a:rPr lang="es-ES" sz="2400" dirty="0"/>
              <a:t> una </a:t>
            </a:r>
            <a:r>
              <a:rPr lang="es-ES" sz="2400" dirty="0" err="1"/>
              <a:t>llei</a:t>
            </a:r>
            <a:r>
              <a:rPr lang="es-ES" sz="2400" dirty="0"/>
              <a:t> del </a:t>
            </a:r>
            <a:r>
              <a:rPr lang="es-ES" sz="2400" dirty="0" err="1"/>
              <a:t>Parlament</a:t>
            </a:r>
            <a:r>
              <a:rPr lang="es-ES" sz="2400" dirty="0"/>
              <a:t> de Catalunya </a:t>
            </a:r>
            <a:r>
              <a:rPr lang="es-ES" sz="2400" dirty="0" err="1"/>
              <a:t>preveia</a:t>
            </a:r>
            <a:r>
              <a:rPr lang="es-ES" sz="2400" dirty="0"/>
              <a:t> la </a:t>
            </a:r>
            <a:r>
              <a:rPr lang="es-ES" sz="2400" dirty="0" err="1"/>
              <a:t>creació</a:t>
            </a:r>
            <a:r>
              <a:rPr lang="es-ES" sz="2400" dirty="0"/>
              <a:t> de set </a:t>
            </a:r>
            <a:r>
              <a:rPr lang="es-ES" sz="2400" dirty="0" err="1"/>
              <a:t>vegueries</a:t>
            </a:r>
            <a:r>
              <a:rPr lang="es-ES" sz="2400" dirty="0"/>
              <a:t> que </a:t>
            </a:r>
            <a:r>
              <a:rPr lang="es-ES" sz="2400" dirty="0" err="1"/>
              <a:t>substituirien</a:t>
            </a:r>
            <a:r>
              <a:rPr lang="es-ES" sz="2400" dirty="0"/>
              <a:t> les </a:t>
            </a:r>
            <a:r>
              <a:rPr lang="es-ES" sz="2400" dirty="0" err="1"/>
              <a:t>diputacions</a:t>
            </a:r>
            <a:r>
              <a:rPr lang="es-ES" sz="2400" dirty="0"/>
              <a:t> </a:t>
            </a:r>
            <a:r>
              <a:rPr lang="es-ES" sz="2400" dirty="0" err="1"/>
              <a:t>provincials</a:t>
            </a:r>
            <a:r>
              <a:rPr lang="es-ES" sz="2400" dirty="0"/>
              <a:t> </a:t>
            </a:r>
            <a:r>
              <a:rPr lang="es-ES" sz="2400" dirty="0" err="1"/>
              <a:t>pels</a:t>
            </a:r>
            <a:r>
              <a:rPr lang="es-ES" sz="2400" dirty="0"/>
              <a:t> </a:t>
            </a:r>
            <a:r>
              <a:rPr lang="es-ES" sz="2400" dirty="0" err="1"/>
              <a:t>consells</a:t>
            </a:r>
            <a:r>
              <a:rPr lang="es-ES" sz="2400" dirty="0"/>
              <a:t> de </a:t>
            </a:r>
            <a:r>
              <a:rPr lang="es-ES" sz="2400" dirty="0" err="1"/>
              <a:t>vegueria</a:t>
            </a:r>
            <a:r>
              <a:rPr lang="es-ES" sz="2400" dirty="0"/>
              <a:t>. Encara no </a:t>
            </a:r>
            <a:r>
              <a:rPr lang="es-ES" sz="2400" dirty="0" err="1"/>
              <a:t>s’ha</a:t>
            </a:r>
            <a:r>
              <a:rPr lang="es-ES" sz="2400" dirty="0"/>
              <a:t> </a:t>
            </a:r>
            <a:r>
              <a:rPr lang="es-ES" sz="2400" dirty="0" err="1"/>
              <a:t>realitzat</a:t>
            </a:r>
            <a:r>
              <a:rPr lang="es-ES" sz="2400" dirty="0"/>
              <a:t>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A75DEC-4B09-2642-84CC-B9D3B088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771" y="1754264"/>
            <a:ext cx="5820229" cy="46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2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CD4F7-E118-9B49-A2E5-6153618B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3600" b="1" dirty="0"/>
              <a:t>Activitats p. 31-33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16F81-8F4C-4A40-BDDB-4F42AAA2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8" y="377372"/>
            <a:ext cx="3755379" cy="5863772"/>
          </a:xfrm>
        </p:spPr>
        <p:txBody>
          <a:bodyPr>
            <a:normAutofit fontScale="92500" lnSpcReduction="20000"/>
          </a:bodyPr>
          <a:lstStyle/>
          <a:p>
            <a:r>
              <a:rPr lang="ca-ES" dirty="0"/>
              <a:t>P. 31: </a:t>
            </a:r>
          </a:p>
          <a:p>
            <a:r>
              <a:rPr lang="ca-ES" dirty="0"/>
              <a:t>2. </a:t>
            </a:r>
            <a:r>
              <a:rPr lang="ca-ES" dirty="0" err="1"/>
              <a:t>cOMPARA</a:t>
            </a:r>
            <a:r>
              <a:rPr lang="ca-ES" dirty="0"/>
              <a:t> LA RENDA MITJANA ANUAL PER LLAR I LA DESPESA EN EDUCACIÓ DE CATALUNYA AMB LES DE L’ESTAT ESPANYOL I LES ALTRES CCAA. QUINA CONCLUSIÓ TREUS?</a:t>
            </a:r>
          </a:p>
          <a:p>
            <a:r>
              <a:rPr lang="ca-ES" dirty="0"/>
              <a:t>7. Comenta la frase: “l’organització descentralitzada del poder a espanya pretén apropar les decisions polítiques als ciutadans.</a:t>
            </a:r>
          </a:p>
          <a:p>
            <a:endParaRPr lang="ca-ES" dirty="0"/>
          </a:p>
          <a:p>
            <a:r>
              <a:rPr lang="ca-ES" dirty="0"/>
              <a:t>p. 33:</a:t>
            </a:r>
          </a:p>
          <a:p>
            <a:r>
              <a:rPr lang="ca-ES" dirty="0"/>
              <a:t>5. Què són els municipis? Com obtenen els mitjans per fer les seves funcions? Quins serveis ofereixen? </a:t>
            </a:r>
          </a:p>
        </p:txBody>
      </p:sp>
    </p:spTree>
    <p:extLst>
      <p:ext uri="{BB962C8B-B14F-4D97-AF65-F5344CB8AC3E}">
        <p14:creationId xmlns:p14="http://schemas.microsoft.com/office/powerpoint/2010/main" val="2376492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9D110-AB84-2347-AD92-E12EF9DB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7. ESTATUT I GOVERN DE CATALUNYA </a:t>
            </a:r>
            <a:br>
              <a:rPr lang="ca-ES" dirty="0"/>
            </a:br>
            <a:r>
              <a:rPr lang="ca-ES" sz="3200" dirty="0"/>
              <a:t>(p. 34-35)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A3022-0914-D742-8BA5-944E8F9B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7031102" cy="3722007"/>
          </a:xfrm>
        </p:spPr>
        <p:txBody>
          <a:bodyPr/>
          <a:lstStyle/>
          <a:p>
            <a:pPr marL="0" indent="0">
              <a:buNone/>
            </a:pPr>
            <a:r>
              <a:rPr lang="es-ES" sz="2000" b="1" i="1" u="sng" dirty="0">
                <a:solidFill>
                  <a:schemeClr val="tx2"/>
                </a:solidFill>
              </a:rPr>
              <a:t>7.1. </a:t>
            </a:r>
            <a:r>
              <a:rPr lang="es-ES" sz="2000" b="1" i="1" u="sng" dirty="0" err="1">
                <a:solidFill>
                  <a:schemeClr val="tx2"/>
                </a:solidFill>
              </a:rPr>
              <a:t>Estatut</a:t>
            </a:r>
            <a:r>
              <a:rPr lang="es-ES" sz="2000" b="1" i="1" u="sng" dirty="0">
                <a:solidFill>
                  <a:schemeClr val="tx2"/>
                </a:solidFill>
              </a:rPr>
              <a:t> </a:t>
            </a:r>
            <a:r>
              <a:rPr lang="es-ES" sz="2000" b="1" i="1" u="sng" dirty="0" err="1">
                <a:solidFill>
                  <a:schemeClr val="tx2"/>
                </a:solidFill>
              </a:rPr>
              <a:t>d’Autonomia</a:t>
            </a:r>
            <a:r>
              <a:rPr lang="es-ES" sz="2000" b="1" i="1" u="sng" dirty="0">
                <a:solidFill>
                  <a:schemeClr val="tx2"/>
                </a:solidFill>
              </a:rPr>
              <a:t> de Catalunya: </a:t>
            </a:r>
          </a:p>
          <a:p>
            <a:pPr lvl="2"/>
            <a:r>
              <a:rPr lang="es-ES" sz="2000" dirty="0" err="1"/>
              <a:t>Llei</a:t>
            </a:r>
            <a:r>
              <a:rPr lang="es-ES" sz="2000" dirty="0"/>
              <a:t> </a:t>
            </a:r>
            <a:r>
              <a:rPr lang="es-ES" sz="2000" dirty="0" err="1"/>
              <a:t>bàsica</a:t>
            </a:r>
            <a:r>
              <a:rPr lang="es-ES" sz="2000" dirty="0"/>
              <a:t> de Catalunya. </a:t>
            </a:r>
          </a:p>
          <a:p>
            <a:pPr lvl="2"/>
            <a:r>
              <a:rPr lang="es-ES" sz="2000" dirty="0" err="1"/>
              <a:t>Aprovada</a:t>
            </a:r>
            <a:r>
              <a:rPr lang="es-ES" sz="2000" dirty="0"/>
              <a:t> el </a:t>
            </a:r>
            <a:r>
              <a:rPr lang="es-ES" sz="2000" b="1" dirty="0"/>
              <a:t>1932</a:t>
            </a:r>
            <a:r>
              <a:rPr lang="es-ES" sz="2000" dirty="0"/>
              <a:t> (2a República), </a:t>
            </a:r>
            <a:r>
              <a:rPr lang="es-ES" sz="2000" b="1" dirty="0"/>
              <a:t>1979</a:t>
            </a:r>
            <a:r>
              <a:rPr lang="es-ES" sz="2000" dirty="0"/>
              <a:t> (</a:t>
            </a:r>
            <a:r>
              <a:rPr lang="es-ES" sz="2000" dirty="0" err="1"/>
              <a:t>Estatut</a:t>
            </a:r>
            <a:r>
              <a:rPr lang="es-ES" sz="2000" dirty="0"/>
              <a:t> de </a:t>
            </a:r>
            <a:r>
              <a:rPr lang="es-ES" sz="2000" dirty="0" err="1"/>
              <a:t>Sau</a:t>
            </a:r>
            <a:r>
              <a:rPr lang="es-ES" sz="2000" dirty="0"/>
              <a:t>, </a:t>
            </a:r>
            <a:r>
              <a:rPr lang="es-ES" sz="2000" dirty="0" err="1"/>
              <a:t>Transició</a:t>
            </a:r>
            <a:r>
              <a:rPr lang="es-ES" sz="2000" dirty="0"/>
              <a:t>), </a:t>
            </a:r>
            <a:r>
              <a:rPr lang="es-ES" sz="2000" b="1" dirty="0"/>
              <a:t>2006</a:t>
            </a:r>
            <a:r>
              <a:rPr lang="es-ES" sz="2000" dirty="0"/>
              <a:t> (</a:t>
            </a:r>
            <a:r>
              <a:rPr lang="es-ES" sz="2000" dirty="0" err="1"/>
              <a:t>adaptat</a:t>
            </a:r>
            <a:r>
              <a:rPr lang="es-ES" sz="2000" dirty="0"/>
              <a:t> a les noves </a:t>
            </a:r>
            <a:r>
              <a:rPr lang="es-ES" sz="2000" dirty="0" err="1"/>
              <a:t>necessitats</a:t>
            </a:r>
            <a:r>
              <a:rPr lang="es-ES" sz="2000" dirty="0"/>
              <a:t>). </a:t>
            </a:r>
            <a:r>
              <a:rPr lang="es-ES" sz="2000" dirty="0" err="1"/>
              <a:t>Retallades</a:t>
            </a:r>
            <a:r>
              <a:rPr lang="es-ES" sz="2000" dirty="0"/>
              <a:t> en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diferents</a:t>
            </a:r>
            <a:r>
              <a:rPr lang="es-ES" sz="2000" dirty="0"/>
              <a:t> casos. </a:t>
            </a:r>
          </a:p>
          <a:p>
            <a:pPr lvl="2"/>
            <a:r>
              <a:rPr lang="es-ES" sz="2000" dirty="0" err="1"/>
              <a:t>Defineix</a:t>
            </a:r>
            <a:r>
              <a:rPr lang="es-ES" sz="2000" dirty="0"/>
              <a:t> les </a:t>
            </a:r>
            <a:r>
              <a:rPr lang="es-ES" sz="2000" dirty="0" err="1"/>
              <a:t>institucions</a:t>
            </a:r>
            <a:r>
              <a:rPr lang="es-ES" sz="2000" dirty="0"/>
              <a:t> </a:t>
            </a:r>
            <a:r>
              <a:rPr lang="es-ES" sz="2000" dirty="0" err="1"/>
              <a:t>polítiques</a:t>
            </a:r>
            <a:r>
              <a:rPr lang="es-ES" sz="2000" dirty="0"/>
              <a:t> per a </a:t>
            </a:r>
            <a:r>
              <a:rPr lang="es-ES" sz="2000" dirty="0" err="1"/>
              <a:t>l’autogovern</a:t>
            </a:r>
            <a:r>
              <a:rPr lang="es-ES" sz="2000" dirty="0"/>
              <a:t> de Catalunya,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seus</a:t>
            </a:r>
            <a:r>
              <a:rPr lang="es-ES" sz="2000" dirty="0"/>
              <a:t> </a:t>
            </a:r>
            <a:r>
              <a:rPr lang="es-ES" sz="2000" dirty="0" err="1"/>
              <a:t>poders</a:t>
            </a:r>
            <a:r>
              <a:rPr lang="es-ES" sz="2000" dirty="0"/>
              <a:t> i </a:t>
            </a:r>
            <a:r>
              <a:rPr lang="es-ES" sz="2000" dirty="0" err="1"/>
              <a:t>relacions</a:t>
            </a:r>
            <a:r>
              <a:rPr lang="es-ES" sz="2000" dirty="0"/>
              <a:t>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l’Estat</a:t>
            </a:r>
            <a:r>
              <a:rPr lang="es-ES" sz="2000" dirty="0"/>
              <a:t>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84B8A1-66C0-1F4F-8A22-8897A8333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459" y="2297793"/>
            <a:ext cx="2825050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F7AA3-B8A5-2B40-9EC0-66DEA1856D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2057" y="1060224"/>
            <a:ext cx="8761413" cy="708025"/>
          </a:xfrm>
        </p:spPr>
        <p:txBody>
          <a:bodyPr/>
          <a:lstStyle/>
          <a:p>
            <a:r>
              <a:rPr lang="ca-ES" sz="2800" b="1" u="sng" dirty="0">
                <a:solidFill>
                  <a:schemeClr val="tx2"/>
                </a:solidFill>
              </a:rPr>
              <a:t>7.2. La Generalitat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15DF43-7753-2C4E-A0B6-272F8AC403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88571" y="2574470"/>
            <a:ext cx="9254899" cy="4145643"/>
          </a:xfrm>
        </p:spPr>
        <p:txBody>
          <a:bodyPr/>
          <a:lstStyle/>
          <a:p>
            <a:r>
              <a:rPr lang="es-ES" sz="2000" dirty="0" err="1"/>
              <a:t>És</a:t>
            </a:r>
            <a:r>
              <a:rPr lang="es-ES" sz="2000" dirty="0"/>
              <a:t> el sistema institucional en </a:t>
            </a:r>
            <a:r>
              <a:rPr lang="es-ES" sz="2000" dirty="0" err="1"/>
              <a:t>què</a:t>
            </a:r>
            <a:r>
              <a:rPr lang="es-ES" sz="2000" dirty="0"/>
              <a:t> </a:t>
            </a:r>
            <a:r>
              <a:rPr lang="es-ES" sz="2000" dirty="0" err="1"/>
              <a:t>s’organitza</a:t>
            </a:r>
            <a:r>
              <a:rPr lang="es-ES" sz="2000" dirty="0"/>
              <a:t> </a:t>
            </a:r>
            <a:r>
              <a:rPr lang="es-ES" sz="2000" dirty="0" err="1"/>
              <a:t>l’autogovern</a:t>
            </a:r>
            <a:r>
              <a:rPr lang="es-ES" sz="2000" dirty="0"/>
              <a:t>.</a:t>
            </a:r>
          </a:p>
          <a:p>
            <a:r>
              <a:rPr lang="es-ES" sz="2000" dirty="0"/>
              <a:t>Consta de: </a:t>
            </a:r>
          </a:p>
          <a:p>
            <a:pPr lvl="2"/>
            <a:r>
              <a:rPr lang="es-ES" sz="2000" b="1" dirty="0" err="1"/>
              <a:t>Parlament</a:t>
            </a:r>
            <a:r>
              <a:rPr lang="es-ES" sz="2000" dirty="0"/>
              <a:t>: 135 </a:t>
            </a:r>
            <a:r>
              <a:rPr lang="es-ES" sz="2000" dirty="0" err="1"/>
              <a:t>membres</a:t>
            </a:r>
            <a:r>
              <a:rPr lang="es-ES" sz="2000" dirty="0"/>
              <a:t> </a:t>
            </a:r>
            <a:r>
              <a:rPr lang="es-ES" sz="2000" dirty="0" err="1"/>
              <a:t>elegits</a:t>
            </a:r>
            <a:r>
              <a:rPr lang="es-ES" sz="2000" dirty="0"/>
              <a:t> </a:t>
            </a:r>
            <a:r>
              <a:rPr lang="es-ES" sz="2000" dirty="0" err="1"/>
              <a:t>pels</a:t>
            </a:r>
            <a:r>
              <a:rPr lang="es-ES" sz="2000" dirty="0"/>
              <a:t> </a:t>
            </a:r>
            <a:r>
              <a:rPr lang="es-ES" sz="2000" dirty="0" err="1"/>
              <a:t>ciutadans</a:t>
            </a:r>
            <a:r>
              <a:rPr lang="es-ES" sz="2000" dirty="0"/>
              <a:t>. Legisla, </a:t>
            </a:r>
            <a:r>
              <a:rPr lang="es-ES" sz="2000" dirty="0" err="1"/>
              <a:t>aprova</a:t>
            </a:r>
            <a:r>
              <a:rPr lang="es-ES" sz="2000" dirty="0"/>
              <a:t> </a:t>
            </a:r>
            <a:r>
              <a:rPr lang="es-ES" sz="2000" dirty="0" err="1"/>
              <a:t>pressupostos</a:t>
            </a:r>
            <a:r>
              <a:rPr lang="es-ES" sz="2000" dirty="0"/>
              <a:t> i controla </a:t>
            </a:r>
            <a:r>
              <a:rPr lang="es-ES" sz="2000" dirty="0" err="1"/>
              <a:t>l’activitat</a:t>
            </a:r>
            <a:r>
              <a:rPr lang="es-ES" sz="2000" dirty="0"/>
              <a:t> del </a:t>
            </a:r>
            <a:r>
              <a:rPr lang="es-ES" sz="2000" dirty="0" err="1"/>
              <a:t>govern</a:t>
            </a:r>
            <a:r>
              <a:rPr lang="es-ES" sz="2000" dirty="0"/>
              <a:t>. </a:t>
            </a:r>
          </a:p>
          <a:p>
            <a:pPr lvl="2"/>
            <a:r>
              <a:rPr lang="es-ES" sz="2000" b="1" dirty="0" err="1"/>
              <a:t>Govern</a:t>
            </a:r>
            <a:r>
              <a:rPr lang="es-ES" sz="2000" dirty="0"/>
              <a:t> o </a:t>
            </a:r>
            <a:r>
              <a:rPr lang="es-ES" sz="2000" b="1" dirty="0" err="1"/>
              <a:t>Consell</a:t>
            </a:r>
            <a:r>
              <a:rPr lang="es-ES" sz="2000" b="1" dirty="0"/>
              <a:t> </a:t>
            </a:r>
            <a:r>
              <a:rPr lang="es-ES" sz="2000" b="1" dirty="0" err="1"/>
              <a:t>Executiu</a:t>
            </a:r>
            <a:r>
              <a:rPr lang="es-ES" sz="2000" dirty="0"/>
              <a:t>: </a:t>
            </a:r>
            <a:r>
              <a:rPr lang="es-ES" sz="2000" dirty="0" err="1"/>
              <a:t>format</a:t>
            </a:r>
            <a:r>
              <a:rPr lang="es-ES" sz="2000" dirty="0"/>
              <a:t> </a:t>
            </a:r>
            <a:r>
              <a:rPr lang="es-ES" sz="2000" dirty="0" err="1"/>
              <a:t>pels</a:t>
            </a:r>
            <a:r>
              <a:rPr lang="es-ES" sz="2000" dirty="0"/>
              <a:t> </a:t>
            </a:r>
            <a:r>
              <a:rPr lang="es-ES" sz="2000" dirty="0" err="1"/>
              <a:t>consellers</a:t>
            </a:r>
            <a:r>
              <a:rPr lang="es-ES" sz="2000" dirty="0"/>
              <a:t>. </a:t>
            </a:r>
            <a:r>
              <a:rPr lang="es-ES" sz="2000" dirty="0" err="1"/>
              <a:t>Funcions</a:t>
            </a:r>
            <a:r>
              <a:rPr lang="es-ES" sz="2000" dirty="0"/>
              <a:t> </a:t>
            </a:r>
            <a:r>
              <a:rPr lang="es-ES" sz="2000" dirty="0" err="1"/>
              <a:t>executives</a:t>
            </a:r>
            <a:r>
              <a:rPr lang="es-ES" sz="2000" dirty="0"/>
              <a:t> i </a:t>
            </a:r>
            <a:r>
              <a:rPr lang="es-ES" sz="2000" dirty="0" err="1"/>
              <a:t>administratives</a:t>
            </a:r>
            <a:r>
              <a:rPr lang="es-ES" sz="2000" dirty="0"/>
              <a:t>. </a:t>
            </a:r>
          </a:p>
          <a:p>
            <a:pPr lvl="2"/>
            <a:r>
              <a:rPr lang="es-ES" sz="2000" dirty="0"/>
              <a:t>La </a:t>
            </a:r>
            <a:r>
              <a:rPr lang="es-ES" sz="2000" b="1" dirty="0" err="1"/>
              <a:t>Presidència</a:t>
            </a:r>
            <a:r>
              <a:rPr lang="es-ES" sz="2000" dirty="0"/>
              <a:t>: </a:t>
            </a:r>
            <a:r>
              <a:rPr lang="es-ES" sz="2000" dirty="0" err="1"/>
              <a:t>president</a:t>
            </a:r>
            <a:r>
              <a:rPr lang="es-ES" sz="2000" dirty="0"/>
              <a:t> </a:t>
            </a:r>
            <a:r>
              <a:rPr lang="es-ES" sz="2000" dirty="0" err="1"/>
              <a:t>elegit</a:t>
            </a:r>
            <a:r>
              <a:rPr lang="es-ES" sz="2000" dirty="0"/>
              <a:t> </a:t>
            </a:r>
            <a:r>
              <a:rPr lang="es-ES" sz="2000" dirty="0" err="1"/>
              <a:t>pel</a:t>
            </a:r>
            <a:r>
              <a:rPr lang="es-ES" sz="2000" dirty="0"/>
              <a:t> </a:t>
            </a:r>
            <a:r>
              <a:rPr lang="es-ES" sz="2000" dirty="0" err="1"/>
              <a:t>Parlament</a:t>
            </a:r>
            <a:r>
              <a:rPr lang="es-ES" sz="2000" dirty="0"/>
              <a:t>. </a:t>
            </a:r>
          </a:p>
          <a:p>
            <a:pPr lvl="2"/>
            <a:r>
              <a:rPr lang="es-ES" sz="2000" dirty="0" err="1"/>
              <a:t>N’hi</a:t>
            </a:r>
            <a:r>
              <a:rPr lang="es-ES" sz="2000" dirty="0"/>
              <a:t> ha </a:t>
            </a:r>
            <a:r>
              <a:rPr lang="es-ES" sz="2000" dirty="0" err="1"/>
              <a:t>d’altres</a:t>
            </a:r>
            <a:r>
              <a:rPr lang="es-ES" sz="2000" dirty="0"/>
              <a:t> </a:t>
            </a:r>
            <a:r>
              <a:rPr lang="es-ES" sz="2000" dirty="0" err="1"/>
              <a:t>institucions</a:t>
            </a:r>
            <a:r>
              <a:rPr lang="es-ES" sz="2000" dirty="0"/>
              <a:t>, </a:t>
            </a:r>
            <a:r>
              <a:rPr lang="es-ES" sz="2000" dirty="0" err="1"/>
              <a:t>com</a:t>
            </a:r>
            <a:r>
              <a:rPr lang="es-ES" sz="2000" dirty="0"/>
              <a:t> la </a:t>
            </a:r>
            <a:r>
              <a:rPr lang="es-ES" sz="2000" b="1" dirty="0"/>
              <a:t>Sindicatura de </a:t>
            </a:r>
            <a:r>
              <a:rPr lang="es-ES" sz="2000" b="1" dirty="0" err="1"/>
              <a:t>Greuges</a:t>
            </a:r>
            <a:r>
              <a:rPr lang="es-ES" sz="2000" dirty="0"/>
              <a:t>, que defensa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drets</a:t>
            </a:r>
            <a:r>
              <a:rPr lang="es-ES" sz="2000" dirty="0"/>
              <a:t> i </a:t>
            </a:r>
            <a:r>
              <a:rPr lang="es-ES" sz="2000" dirty="0" err="1"/>
              <a:t>llibertats</a:t>
            </a:r>
            <a:r>
              <a:rPr lang="es-ES" sz="2000" dirty="0"/>
              <a:t> </a:t>
            </a:r>
            <a:r>
              <a:rPr lang="es-ES" sz="2000" dirty="0" err="1"/>
              <a:t>dels</a:t>
            </a:r>
            <a:r>
              <a:rPr lang="es-ES" sz="2000" dirty="0"/>
              <a:t> </a:t>
            </a:r>
            <a:r>
              <a:rPr lang="es-ES" sz="2000" dirty="0" err="1"/>
              <a:t>ciutadans</a:t>
            </a:r>
            <a:r>
              <a:rPr lang="es-ES" sz="2000" dirty="0"/>
              <a:t>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DACE6B-DA5F-444A-BCB6-28CF18C1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28" y="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B329F1-708D-544F-9A0B-0A07BFD3D6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2514" y="667657"/>
            <a:ext cx="5834743" cy="3106057"/>
          </a:xfrm>
        </p:spPr>
        <p:txBody>
          <a:bodyPr>
            <a:normAutofit fontScale="77500" lnSpcReduction="20000"/>
          </a:bodyPr>
          <a:lstStyle/>
          <a:p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b="1" dirty="0" err="1"/>
              <a:t>poders</a:t>
            </a:r>
            <a:r>
              <a:rPr lang="es-ES" sz="2400" b="1" dirty="0"/>
              <a:t> </a:t>
            </a:r>
            <a:r>
              <a:rPr lang="es-ES" sz="2400" b="1" dirty="0" err="1"/>
              <a:t>efectius</a:t>
            </a:r>
            <a:r>
              <a:rPr lang="es-ES" sz="2400" b="1" dirty="0"/>
              <a:t> de la Generalitat</a:t>
            </a:r>
            <a:r>
              <a:rPr lang="es-ES" sz="2400" dirty="0"/>
              <a:t>, </a:t>
            </a:r>
            <a:r>
              <a:rPr lang="es-ES" sz="2400" dirty="0" err="1"/>
              <a:t>segons</a:t>
            </a:r>
            <a:r>
              <a:rPr lang="es-ES" sz="2400" dirty="0"/>
              <a:t> </a:t>
            </a:r>
            <a:r>
              <a:rPr lang="es-ES" sz="2400" dirty="0" err="1"/>
              <a:t>l’Estatut</a:t>
            </a:r>
            <a:r>
              <a:rPr lang="es-ES" sz="2400" dirty="0"/>
              <a:t>, </a:t>
            </a:r>
            <a:r>
              <a:rPr lang="es-ES" sz="2400" dirty="0" err="1"/>
              <a:t>són</a:t>
            </a:r>
            <a:r>
              <a:rPr lang="es-ES" sz="2400" dirty="0"/>
              <a:t>:</a:t>
            </a:r>
          </a:p>
          <a:p>
            <a:pPr lvl="2"/>
            <a:r>
              <a:rPr lang="es-ES" sz="2400" b="1" dirty="0" err="1"/>
              <a:t>Competències</a:t>
            </a:r>
            <a:r>
              <a:rPr lang="es-ES" sz="2400" b="1" dirty="0"/>
              <a:t> </a:t>
            </a:r>
            <a:r>
              <a:rPr lang="es-ES" sz="2400" b="1" dirty="0" err="1"/>
              <a:t>exclusives</a:t>
            </a:r>
            <a:r>
              <a:rPr lang="es-ES" sz="2400" b="1" dirty="0"/>
              <a:t>:</a:t>
            </a:r>
            <a:r>
              <a:rPr lang="es-ES" sz="2400" dirty="0"/>
              <a:t> </a:t>
            </a:r>
            <a:r>
              <a:rPr lang="es-ES" sz="2400" dirty="0" err="1"/>
              <a:t>organització</a:t>
            </a:r>
            <a:r>
              <a:rPr lang="es-ES" sz="2400" dirty="0"/>
              <a:t> de les </a:t>
            </a:r>
            <a:r>
              <a:rPr lang="es-ES" sz="2400" dirty="0" err="1"/>
              <a:t>institucions</a:t>
            </a:r>
            <a:r>
              <a:rPr lang="es-ES" sz="2400" dirty="0"/>
              <a:t> </a:t>
            </a:r>
            <a:r>
              <a:rPr lang="es-ES" sz="2400" dirty="0" err="1"/>
              <a:t>d’autogovern</a:t>
            </a:r>
            <a:r>
              <a:rPr lang="es-ES" sz="2400" dirty="0"/>
              <a:t>, </a:t>
            </a:r>
            <a:r>
              <a:rPr lang="es-ES" sz="2400" dirty="0" err="1"/>
              <a:t>dret</a:t>
            </a:r>
            <a:r>
              <a:rPr lang="es-ES" sz="2400" dirty="0"/>
              <a:t> civil </a:t>
            </a:r>
            <a:r>
              <a:rPr lang="es-ES" sz="2400" dirty="0" err="1"/>
              <a:t>català</a:t>
            </a:r>
            <a:r>
              <a:rPr lang="es-ES" sz="2400" dirty="0"/>
              <a:t>, </a:t>
            </a:r>
            <a:r>
              <a:rPr lang="es-ES" sz="2400" dirty="0" err="1"/>
              <a:t>llengua</a:t>
            </a:r>
            <a:r>
              <a:rPr lang="es-ES" sz="2400" dirty="0"/>
              <a:t> </a:t>
            </a:r>
            <a:r>
              <a:rPr lang="es-ES" sz="2400" dirty="0" err="1"/>
              <a:t>pròpia</a:t>
            </a:r>
            <a:r>
              <a:rPr lang="es-ES" sz="2400" dirty="0"/>
              <a:t>, cultura, </a:t>
            </a:r>
            <a:r>
              <a:rPr lang="es-ES" sz="2400" dirty="0" err="1"/>
              <a:t>patrimoni</a:t>
            </a:r>
            <a:r>
              <a:rPr lang="es-ES" sz="2400" dirty="0"/>
              <a:t>, </a:t>
            </a:r>
            <a:r>
              <a:rPr lang="es-ES" sz="2400" dirty="0" err="1"/>
              <a:t>administració</a:t>
            </a:r>
            <a:r>
              <a:rPr lang="es-ES" sz="2400" dirty="0"/>
              <a:t> local, </a:t>
            </a:r>
            <a:r>
              <a:rPr lang="es-ES" sz="2400" dirty="0" err="1"/>
              <a:t>urbanisme</a:t>
            </a:r>
            <a:r>
              <a:rPr lang="es-ES" sz="2400" dirty="0"/>
              <a:t>, </a:t>
            </a:r>
            <a:r>
              <a:rPr lang="es-ES" sz="2400" dirty="0" err="1"/>
              <a:t>explotació</a:t>
            </a:r>
            <a:r>
              <a:rPr lang="es-ES" sz="2400" dirty="0"/>
              <a:t> de recursos </a:t>
            </a:r>
            <a:r>
              <a:rPr lang="es-ES" sz="2400" dirty="0" err="1"/>
              <a:t>hídrics</a:t>
            </a:r>
            <a:r>
              <a:rPr lang="es-ES" sz="2400" dirty="0"/>
              <a:t>, </a:t>
            </a:r>
            <a:r>
              <a:rPr lang="es-ES" sz="2400" dirty="0" err="1"/>
              <a:t>indústria</a:t>
            </a:r>
            <a:r>
              <a:rPr lang="es-ES" sz="2400" dirty="0"/>
              <a:t>, </a:t>
            </a:r>
            <a:r>
              <a:rPr lang="es-ES" sz="2400" dirty="0" err="1"/>
              <a:t>joventut</a:t>
            </a:r>
            <a:r>
              <a:rPr lang="es-ES" sz="2400" dirty="0"/>
              <a:t>…</a:t>
            </a:r>
          </a:p>
          <a:p>
            <a:pPr lvl="2"/>
            <a:r>
              <a:rPr lang="es-ES" sz="2400" b="1" dirty="0" err="1"/>
              <a:t>Competències</a:t>
            </a:r>
            <a:r>
              <a:rPr lang="es-ES" sz="2400" b="1" dirty="0"/>
              <a:t> </a:t>
            </a:r>
            <a:r>
              <a:rPr lang="es-ES" sz="2400" b="1" dirty="0" err="1"/>
              <a:t>compartides</a:t>
            </a:r>
            <a:r>
              <a:rPr lang="es-ES" sz="2400" b="1" dirty="0"/>
              <a:t> </a:t>
            </a:r>
            <a:r>
              <a:rPr lang="es-ES" sz="2400" dirty="0" err="1"/>
              <a:t>amb</a:t>
            </a:r>
            <a:r>
              <a:rPr lang="es-ES" sz="2400" dirty="0"/>
              <a:t> </a:t>
            </a:r>
            <a:r>
              <a:rPr lang="es-ES" sz="2400" dirty="0" err="1"/>
              <a:t>l’Estat</a:t>
            </a:r>
            <a:r>
              <a:rPr lang="es-ES" sz="2400" dirty="0"/>
              <a:t>: </a:t>
            </a:r>
            <a:r>
              <a:rPr lang="es-ES" sz="2400" dirty="0" err="1"/>
              <a:t>carreteres</a:t>
            </a:r>
            <a:r>
              <a:rPr lang="es-ES" sz="2400" dirty="0"/>
              <a:t>, </a:t>
            </a:r>
            <a:r>
              <a:rPr lang="es-ES" sz="2400" dirty="0" err="1"/>
              <a:t>legislació</a:t>
            </a:r>
            <a:r>
              <a:rPr lang="es-ES" sz="2400" dirty="0"/>
              <a:t> laboral… </a:t>
            </a:r>
          </a:p>
          <a:p>
            <a:pPr lvl="2"/>
            <a:endParaRPr lang="es-ES" sz="2400" dirty="0"/>
          </a:p>
          <a:p>
            <a:endParaRPr lang="ca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D7CA12-D0DA-F949-B25E-B97D5CA5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87" y="2097222"/>
            <a:ext cx="4663621" cy="31034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D7FFF3-D73E-FA48-A84D-8A2F236886B5}"/>
              </a:ext>
            </a:extLst>
          </p:cNvPr>
          <p:cNvSpPr/>
          <p:nvPr/>
        </p:nvSpPr>
        <p:spPr>
          <a:xfrm>
            <a:off x="-348343" y="404648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La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majoria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dels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ingressos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procedeix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de </a:t>
            </a:r>
            <a:r>
              <a:rPr lang="es-ES" b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transferències</a:t>
            </a:r>
            <a:r>
              <a:rPr lang="es-ES" b="1" dirty="0">
                <a:solidFill>
                  <a:srgbClr val="444444"/>
                </a:solidFill>
                <a:latin typeface="Baskerville" panose="02020502070401020303" pitchFamily="18" charset="0"/>
              </a:rPr>
              <a:t> de </a:t>
            </a:r>
            <a:r>
              <a:rPr lang="es-ES" b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l’Estat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,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però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la Generalitat també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estableix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taxes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i </a:t>
            </a:r>
            <a:r>
              <a:rPr lang="es-ES" dirty="0" err="1">
                <a:solidFill>
                  <a:srgbClr val="444444"/>
                </a:solidFill>
                <a:latin typeface="Baskerville" panose="02020502070401020303" pitchFamily="18" charset="0"/>
              </a:rPr>
              <a:t>impostos</a:t>
            </a:r>
            <a:r>
              <a:rPr lang="es-ES" dirty="0">
                <a:solidFill>
                  <a:srgbClr val="444444"/>
                </a:solidFill>
                <a:latin typeface="Baskerville" panose="02020502070401020303" pitchFamily="18" charset="0"/>
              </a:rPr>
              <a:t> propis. 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endParaRPr lang="es-ES" dirty="0">
              <a:solidFill>
                <a:srgbClr val="444444"/>
              </a:solidFill>
              <a:latin typeface="Baskerville" panose="02020502070401020303" pitchFamily="18" charset="0"/>
            </a:endParaRP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El </a:t>
            </a:r>
            <a:r>
              <a:rPr lang="es-ES" b="1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principi</a:t>
            </a:r>
            <a:r>
              <a:rPr lang="es-ES" b="1" i="1" dirty="0">
                <a:solidFill>
                  <a:srgbClr val="444444"/>
                </a:solidFill>
                <a:latin typeface="Baskerville" panose="02020502070401020303" pitchFamily="18" charset="0"/>
              </a:rPr>
              <a:t> de </a:t>
            </a:r>
            <a:r>
              <a:rPr lang="es-ES" b="1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subsidiarietat</a:t>
            </a:r>
            <a:r>
              <a:rPr lang="es-ES" b="1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regeix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la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distribució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de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competències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als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Estats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descentralitzats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: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els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assumptes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s’han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de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resoldre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per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l’autoritat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més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pròxima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a </a:t>
            </a:r>
            <a:r>
              <a:rPr lang="es-ES" i="1" dirty="0" err="1">
                <a:solidFill>
                  <a:srgbClr val="444444"/>
                </a:solidFill>
                <a:latin typeface="Baskerville" panose="02020502070401020303" pitchFamily="18" charset="0"/>
              </a:rPr>
              <a:t>l’objecte</a:t>
            </a:r>
            <a:r>
              <a:rPr lang="es-ES" i="1" dirty="0">
                <a:solidFill>
                  <a:srgbClr val="444444"/>
                </a:solidFill>
                <a:latin typeface="Baskerville" panose="02020502070401020303" pitchFamily="18" charset="0"/>
              </a:rPr>
              <a:t> del problema.</a:t>
            </a:r>
            <a:endParaRPr lang="es-ES" dirty="0">
              <a:solidFill>
                <a:srgbClr val="444444"/>
              </a:solidFill>
              <a:effectLst/>
              <a:latin typeface="Baskerville" panose="02020502070401020303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763ADB5-D2FE-BD45-A456-1D7B45A45AC5}"/>
              </a:ext>
            </a:extLst>
          </p:cNvPr>
          <p:cNvSpPr/>
          <p:nvPr/>
        </p:nvSpPr>
        <p:spPr>
          <a:xfrm>
            <a:off x="304800" y="4046488"/>
            <a:ext cx="5849257" cy="263008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8390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04FAD-AEDF-AC46-B7EE-8CA0EE85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Activitats p. 35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B2F04DE-659E-F84E-AB65-1659A8F41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a-ES" dirty="0">
                <a:solidFill>
                  <a:srgbClr val="00B050"/>
                </a:solidFill>
              </a:rPr>
              <a:t>3. QUINES SÓN LES INSTITUCIONS D’AUTOGOVERN DE CATALUNYA?</a:t>
            </a:r>
          </a:p>
          <a:p>
            <a:pPr marL="0" indent="0">
              <a:buNone/>
            </a:pPr>
            <a:endParaRPr lang="ca-E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a-ES" dirty="0">
                <a:solidFill>
                  <a:srgbClr val="00B050"/>
                </a:solidFill>
              </a:rPr>
              <a:t>5. QUÈ EN PENSES QUE LES COMPETÈNCIES ESTATALS ESTIGUIN TRANSFERIDES A LES COMUNITATS AUTÒNOMES? </a:t>
            </a:r>
          </a:p>
          <a:p>
            <a:pPr marL="0" indent="0">
              <a:buNone/>
            </a:pPr>
            <a:endParaRPr lang="ca-E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a-ES" dirty="0">
                <a:solidFill>
                  <a:srgbClr val="00B050"/>
                </a:solidFill>
              </a:rPr>
              <a:t>ACTIVITAT: LLEGEIX L’ESTATUT D’AUTONOMIA DE CATALUNYA DEL 2006 DE LA P. 35. ENUMRA I DESCRIU-NE LES IDEES CLAUS. 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91270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7F17B-4258-6C4C-A989-B2F734EF86E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77372" y="-450624"/>
            <a:ext cx="3701143" cy="3879623"/>
          </a:xfrm>
        </p:spPr>
        <p:txBody>
          <a:bodyPr/>
          <a:lstStyle/>
          <a:p>
            <a:r>
              <a:rPr lang="ca-ES" dirty="0">
                <a:solidFill>
                  <a:schemeClr val="tx2"/>
                </a:solidFill>
              </a:rPr>
              <a:t>8. La Unió Europea </a:t>
            </a:r>
            <a:br>
              <a:rPr lang="ca-ES" dirty="0">
                <a:solidFill>
                  <a:schemeClr val="tx2"/>
                </a:solidFill>
              </a:rPr>
            </a:br>
            <a:r>
              <a:rPr lang="ca-ES" dirty="0">
                <a:solidFill>
                  <a:schemeClr val="tx2"/>
                </a:solidFill>
              </a:rPr>
              <a:t>(p. 36-37)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6AC8599-63B0-BF48-ABE0-9E4F7A58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-1"/>
            <a:ext cx="7886700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3089734-BB76-9643-B283-8C9E165D66B0}"/>
              </a:ext>
            </a:extLst>
          </p:cNvPr>
          <p:cNvSpPr txBox="1"/>
          <p:nvPr/>
        </p:nvSpPr>
        <p:spPr>
          <a:xfrm>
            <a:off x="551543" y="3091543"/>
            <a:ext cx="2815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Entitat</a:t>
            </a:r>
            <a:r>
              <a:rPr lang="es-ES" sz="2400" dirty="0"/>
              <a:t> </a:t>
            </a:r>
            <a:r>
              <a:rPr lang="es-ES" sz="2400" b="1" dirty="0"/>
              <a:t>supranacional</a:t>
            </a:r>
            <a:r>
              <a:rPr lang="es-ES" sz="2400" dirty="0"/>
              <a:t> formada per la unió </a:t>
            </a:r>
            <a:r>
              <a:rPr lang="es-ES" sz="2400" dirty="0" err="1"/>
              <a:t>econòmica</a:t>
            </a:r>
            <a:r>
              <a:rPr lang="es-ES" sz="2400" dirty="0"/>
              <a:t> i política de </a:t>
            </a:r>
            <a:r>
              <a:rPr lang="es-ES" sz="2400" b="1" dirty="0"/>
              <a:t>28 </a:t>
            </a:r>
            <a:r>
              <a:rPr lang="es-ES" sz="2400" dirty="0" err="1"/>
              <a:t>Estats</a:t>
            </a:r>
            <a:r>
              <a:rPr lang="es-ES" sz="2400" dirty="0"/>
              <a:t> </a:t>
            </a:r>
            <a:r>
              <a:rPr lang="es-ES" sz="2400" dirty="0" err="1"/>
              <a:t>Europeus</a:t>
            </a:r>
            <a:r>
              <a:rPr lang="es-ES" sz="2400" dirty="0"/>
              <a:t>.</a:t>
            </a:r>
            <a:r>
              <a:rPr lang="es-ES" dirty="0"/>
              <a:t>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81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CD6F1-6D1F-DA49-8EAD-24BE705D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OBJECTIUS</a:t>
            </a:r>
            <a:br>
              <a:rPr lang="es-ES" dirty="0"/>
            </a:br>
            <a:r>
              <a:rPr lang="es-ES" sz="2000" dirty="0"/>
              <a:t>(ORGANITZACIÓ POLÍTICA DE LES SOCIETATS)</a:t>
            </a:r>
            <a:endParaRPr lang="ca-ES" sz="2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35F305-CA26-164F-B122-CFB8827C4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8761412" cy="3767320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Definir el </a:t>
            </a:r>
            <a:r>
              <a:rPr lang="es-ES" dirty="0" err="1"/>
              <a:t>concepte</a:t>
            </a:r>
            <a:r>
              <a:rPr lang="es-ES" dirty="0"/>
              <a:t> </a:t>
            </a:r>
            <a:r>
              <a:rPr lang="es-ES" dirty="0" err="1"/>
              <a:t>d’Estat</a:t>
            </a:r>
            <a:r>
              <a:rPr lang="es-ES" dirty="0"/>
              <a:t> i les </a:t>
            </a:r>
            <a:r>
              <a:rPr lang="es-ES" dirty="0" err="1"/>
              <a:t>seves</a:t>
            </a:r>
            <a:r>
              <a:rPr lang="es-ES" dirty="0"/>
              <a:t> </a:t>
            </a:r>
            <a:r>
              <a:rPr lang="es-ES" dirty="0" err="1"/>
              <a:t>característiques</a:t>
            </a:r>
            <a:r>
              <a:rPr lang="es-ES" dirty="0"/>
              <a:t> i </a:t>
            </a:r>
            <a:r>
              <a:rPr lang="es-ES" dirty="0" err="1"/>
              <a:t>funcions</a:t>
            </a:r>
            <a:r>
              <a:rPr lang="es-ES" dirty="0"/>
              <a:t>. </a:t>
            </a:r>
          </a:p>
          <a:p>
            <a:r>
              <a:rPr lang="es-ES" dirty="0"/>
              <a:t>Diferenciar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conceptes</a:t>
            </a:r>
            <a:r>
              <a:rPr lang="es-ES" dirty="0"/>
              <a:t> </a:t>
            </a:r>
            <a:r>
              <a:rPr lang="es-ES" dirty="0" err="1"/>
              <a:t>d’eleccions</a:t>
            </a:r>
            <a:r>
              <a:rPr lang="es-ES" dirty="0"/>
              <a:t> i </a:t>
            </a:r>
            <a:r>
              <a:rPr lang="es-ES" dirty="0" err="1"/>
              <a:t>referèndum</a:t>
            </a:r>
            <a:r>
              <a:rPr lang="es-ES" dirty="0"/>
              <a:t> </a:t>
            </a:r>
          </a:p>
          <a:p>
            <a:r>
              <a:rPr lang="es-ES" dirty="0"/>
              <a:t>Enumerar i </a:t>
            </a:r>
            <a:r>
              <a:rPr lang="es-ES" dirty="0" err="1"/>
              <a:t>descriure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elements</a:t>
            </a:r>
            <a:r>
              <a:rPr lang="es-ES" dirty="0"/>
              <a:t> propis </a:t>
            </a:r>
            <a:r>
              <a:rPr lang="es-ES" dirty="0" err="1"/>
              <a:t>d’un</a:t>
            </a:r>
            <a:r>
              <a:rPr lang="es-ES" dirty="0"/>
              <a:t> </a:t>
            </a:r>
            <a:r>
              <a:rPr lang="es-ES" dirty="0" err="1"/>
              <a:t>Estat</a:t>
            </a:r>
            <a:r>
              <a:rPr lang="es-ES" dirty="0"/>
              <a:t> </a:t>
            </a:r>
            <a:r>
              <a:rPr lang="es-ES" dirty="0" err="1"/>
              <a:t>Democràtic</a:t>
            </a:r>
            <a:r>
              <a:rPr lang="es-ES" dirty="0"/>
              <a:t>.   </a:t>
            </a:r>
          </a:p>
          <a:p>
            <a:r>
              <a:rPr lang="es-ES" dirty="0"/>
              <a:t>Explicar, valorar i avaluar </a:t>
            </a:r>
            <a:r>
              <a:rPr lang="es-ES" dirty="0" err="1"/>
              <a:t>l’actual</a:t>
            </a:r>
            <a:r>
              <a:rPr lang="es-ES" dirty="0"/>
              <a:t> </a:t>
            </a:r>
            <a:r>
              <a:rPr lang="es-ES" dirty="0" err="1"/>
              <a:t>divisió</a:t>
            </a:r>
            <a:r>
              <a:rPr lang="es-ES" dirty="0"/>
              <a:t> </a:t>
            </a:r>
            <a:r>
              <a:rPr lang="es-ES" dirty="0" err="1"/>
              <a:t>econòmica</a:t>
            </a:r>
            <a:r>
              <a:rPr lang="es-ES" dirty="0"/>
              <a:t> del </a:t>
            </a:r>
            <a:r>
              <a:rPr lang="es-ES" dirty="0" err="1"/>
              <a:t>món</a:t>
            </a:r>
            <a:r>
              <a:rPr lang="es-ES" dirty="0"/>
              <a:t>.</a:t>
            </a:r>
          </a:p>
          <a:p>
            <a:r>
              <a:rPr lang="es-ES" dirty="0"/>
              <a:t>Definir i interrelacionar la </a:t>
            </a:r>
            <a:r>
              <a:rPr lang="es-ES" dirty="0" err="1"/>
              <a:t>globalització</a:t>
            </a:r>
            <a:r>
              <a:rPr lang="es-ES" dirty="0"/>
              <a:t> i les </a:t>
            </a:r>
            <a:r>
              <a:rPr lang="es-ES" dirty="0" err="1"/>
              <a:t>relacions</a:t>
            </a:r>
            <a:r>
              <a:rPr lang="es-ES" dirty="0"/>
              <a:t> entre </a:t>
            </a:r>
            <a:r>
              <a:rPr lang="es-ES" dirty="0" err="1"/>
              <a:t>Estats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la </a:t>
            </a:r>
            <a:r>
              <a:rPr lang="es-ES" dirty="0" err="1"/>
              <a:t>formació</a:t>
            </a:r>
            <a:r>
              <a:rPr lang="es-ES" dirty="0"/>
              <a:t> </a:t>
            </a:r>
            <a:r>
              <a:rPr lang="es-ES" dirty="0" err="1"/>
              <a:t>d’entitats</a:t>
            </a:r>
            <a:r>
              <a:rPr lang="es-ES" dirty="0"/>
              <a:t> </a:t>
            </a:r>
            <a:r>
              <a:rPr lang="es-ES" dirty="0" err="1"/>
              <a:t>supranacionals</a:t>
            </a:r>
            <a:r>
              <a:rPr lang="es-ES" dirty="0"/>
              <a:t>.</a:t>
            </a:r>
          </a:p>
          <a:p>
            <a:r>
              <a:rPr lang="es-ES" dirty="0"/>
              <a:t>Definir i explicar les </a:t>
            </a:r>
            <a:r>
              <a:rPr lang="es-ES" dirty="0" err="1"/>
              <a:t>característiques</a:t>
            </a:r>
            <a:r>
              <a:rPr lang="es-ES" dirty="0"/>
              <a:t> i </a:t>
            </a:r>
            <a:r>
              <a:rPr lang="es-ES" dirty="0" err="1"/>
              <a:t>institucions</a:t>
            </a:r>
            <a:r>
              <a:rPr lang="es-ES" dirty="0"/>
              <a:t> de </a:t>
            </a:r>
            <a:r>
              <a:rPr lang="es-ES" dirty="0" err="1"/>
              <a:t>l’Estat</a:t>
            </a:r>
            <a:r>
              <a:rPr lang="es-ES" dirty="0"/>
              <a:t> de les </a:t>
            </a:r>
            <a:r>
              <a:rPr lang="es-ES" dirty="0" err="1"/>
              <a:t>Autonomies</a:t>
            </a:r>
            <a:r>
              <a:rPr lang="es-ES" dirty="0"/>
              <a:t>.</a:t>
            </a:r>
          </a:p>
          <a:p>
            <a:r>
              <a:rPr lang="es-ES" dirty="0"/>
              <a:t>Resumir la </a:t>
            </a:r>
            <a:r>
              <a:rPr lang="es-ES" dirty="0" err="1"/>
              <a:t>formació</a:t>
            </a:r>
            <a:r>
              <a:rPr lang="es-ES" dirty="0"/>
              <a:t> de la UE i la </a:t>
            </a:r>
            <a:r>
              <a:rPr lang="es-ES" dirty="0" err="1"/>
              <a:t>seva</a:t>
            </a:r>
            <a:r>
              <a:rPr lang="es-ES" dirty="0"/>
              <a:t> </a:t>
            </a:r>
            <a:r>
              <a:rPr lang="es-ES" dirty="0" err="1"/>
              <a:t>funció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Elaborar i presentar un </a:t>
            </a:r>
            <a:r>
              <a:rPr lang="es-ES" dirty="0" err="1"/>
              <a:t>treball</a:t>
            </a:r>
            <a:r>
              <a:rPr lang="es-ES" dirty="0"/>
              <a:t> sobre </a:t>
            </a:r>
            <a:r>
              <a:rPr lang="es-ES" dirty="0" err="1"/>
              <a:t>l’estudi</a:t>
            </a:r>
            <a:r>
              <a:rPr lang="es-ES" dirty="0"/>
              <a:t> </a:t>
            </a:r>
            <a:r>
              <a:rPr lang="es-ES" dirty="0" err="1"/>
              <a:t>d’una</a:t>
            </a:r>
            <a:r>
              <a:rPr lang="es-ES" dirty="0"/>
              <a:t> ONG, </a:t>
            </a:r>
            <a:r>
              <a:rPr lang="es-ES" dirty="0" err="1"/>
              <a:t>així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dissenyar</a:t>
            </a:r>
            <a:r>
              <a:rPr lang="es-ES" dirty="0"/>
              <a:t> un </a:t>
            </a:r>
            <a:r>
              <a:rPr lang="es-ES" dirty="0" err="1"/>
              <a:t>cartell</a:t>
            </a:r>
            <a:r>
              <a:rPr lang="es-ES" dirty="0"/>
              <a:t> </a:t>
            </a:r>
            <a:r>
              <a:rPr lang="es-ES" dirty="0" err="1"/>
              <a:t>informatiu</a:t>
            </a:r>
            <a:r>
              <a:rPr lang="es-ES" dirty="0"/>
              <a:t> i </a:t>
            </a:r>
            <a:r>
              <a:rPr lang="es-ES" dirty="0" err="1"/>
              <a:t>propagandístic</a:t>
            </a:r>
            <a:r>
              <a:rPr lang="es-ES" dirty="0"/>
              <a:t> </a:t>
            </a:r>
            <a:r>
              <a:rPr lang="es-ES" dirty="0" err="1"/>
              <a:t>d’aquesta</a:t>
            </a:r>
            <a:r>
              <a:rPr lang="es-ES" dirty="0"/>
              <a:t>.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4844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4CD1D8D-B95D-3F41-B5E6-07615A67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8.1. Etapes de formació de la UE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51A4122-A82E-F949-8453-FBE09B535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9" y="2603499"/>
            <a:ext cx="5239657" cy="4254501"/>
          </a:xfrm>
        </p:spPr>
        <p:txBody>
          <a:bodyPr/>
          <a:lstStyle/>
          <a:p>
            <a:r>
              <a:rPr lang="es-ES" sz="2000" b="1" dirty="0"/>
              <a:t>CECA (1951)</a:t>
            </a:r>
            <a:endParaRPr lang="es-ES" sz="2000" dirty="0"/>
          </a:p>
          <a:p>
            <a:pPr lvl="2"/>
            <a:r>
              <a:rPr lang="es-ES" sz="2000" dirty="0"/>
              <a:t>Fi </a:t>
            </a:r>
            <a:r>
              <a:rPr lang="es-ES" sz="2000" b="1" dirty="0"/>
              <a:t>II GUERRA MUNDIAL: </a:t>
            </a:r>
            <a:r>
              <a:rPr lang="es-ES" sz="2000" dirty="0"/>
              <a:t>Europa </a:t>
            </a:r>
            <a:r>
              <a:rPr lang="es-ES" sz="2000" dirty="0" err="1"/>
              <a:t>estava</a:t>
            </a:r>
            <a:r>
              <a:rPr lang="es-ES" sz="2000" dirty="0"/>
              <a:t> devastada i per evitar un </a:t>
            </a:r>
            <a:r>
              <a:rPr lang="es-ES" sz="2000" dirty="0" err="1"/>
              <a:t>nou</a:t>
            </a:r>
            <a:r>
              <a:rPr lang="es-ES" sz="2000" dirty="0"/>
              <a:t> </a:t>
            </a:r>
            <a:r>
              <a:rPr lang="es-ES" sz="2000" dirty="0" err="1"/>
              <a:t>conflicte</a:t>
            </a:r>
            <a:r>
              <a:rPr lang="es-ES" sz="2000" dirty="0"/>
              <a:t>, es </a:t>
            </a:r>
            <a:r>
              <a:rPr lang="es-ES" sz="2000" dirty="0" err="1"/>
              <a:t>creà</a:t>
            </a:r>
            <a:r>
              <a:rPr lang="es-ES" sz="2000" dirty="0"/>
              <a:t> la </a:t>
            </a:r>
            <a:r>
              <a:rPr lang="es-ES" sz="2000" b="1" dirty="0" err="1"/>
              <a:t>Comunitat</a:t>
            </a:r>
            <a:r>
              <a:rPr lang="es-ES" sz="2000" b="1" dirty="0"/>
              <a:t> </a:t>
            </a:r>
            <a:r>
              <a:rPr lang="es-ES" sz="2000" b="1" dirty="0" err="1"/>
              <a:t>Econòmica</a:t>
            </a:r>
            <a:r>
              <a:rPr lang="es-ES" sz="2000" b="1" dirty="0"/>
              <a:t> del </a:t>
            </a:r>
            <a:r>
              <a:rPr lang="es-ES" sz="2000" b="1" dirty="0" err="1"/>
              <a:t>Carbó</a:t>
            </a:r>
            <a:r>
              <a:rPr lang="es-ES" sz="2000" b="1" dirty="0"/>
              <a:t> i </a:t>
            </a:r>
            <a:r>
              <a:rPr lang="es-ES" sz="2000" b="1" dirty="0" err="1"/>
              <a:t>l’Acer</a:t>
            </a:r>
            <a:r>
              <a:rPr lang="es-ES" sz="2000" b="1" dirty="0"/>
              <a:t>. </a:t>
            </a:r>
            <a:endParaRPr lang="es-ES" sz="2000" dirty="0"/>
          </a:p>
          <a:p>
            <a:pPr lvl="2"/>
            <a:r>
              <a:rPr lang="es-ES" sz="2000" dirty="0"/>
              <a:t>Seria un </a:t>
            </a:r>
            <a:r>
              <a:rPr lang="es-ES" sz="2000" dirty="0" err="1"/>
              <a:t>Organisme</a:t>
            </a:r>
            <a:r>
              <a:rPr lang="es-ES" sz="2000" dirty="0"/>
              <a:t> supraestatal que </a:t>
            </a:r>
            <a:r>
              <a:rPr lang="es-ES" sz="2000" dirty="0" err="1"/>
              <a:t>controlaria</a:t>
            </a:r>
            <a:r>
              <a:rPr lang="es-ES" sz="2000" dirty="0"/>
              <a:t> la </a:t>
            </a:r>
            <a:r>
              <a:rPr lang="es-ES" sz="2000" dirty="0" err="1"/>
              <a:t>producció</a:t>
            </a:r>
            <a:r>
              <a:rPr lang="es-ES" sz="2000" dirty="0"/>
              <a:t> de </a:t>
            </a:r>
            <a:r>
              <a:rPr lang="es-ES" sz="2000" dirty="0" err="1"/>
              <a:t>carbó</a:t>
            </a:r>
            <a:r>
              <a:rPr lang="es-ES" sz="2000" dirty="0"/>
              <a:t> i </a:t>
            </a:r>
            <a:r>
              <a:rPr lang="es-ES" sz="2000" dirty="0" err="1"/>
              <a:t>acer</a:t>
            </a:r>
            <a:r>
              <a:rPr lang="es-ES" sz="2000" dirty="0"/>
              <a:t> de </a:t>
            </a:r>
            <a:r>
              <a:rPr lang="es-ES" sz="2000" b="1" dirty="0" err="1"/>
              <a:t>França</a:t>
            </a:r>
            <a:r>
              <a:rPr lang="es-ES" sz="2000" dirty="0"/>
              <a:t> i la </a:t>
            </a:r>
            <a:r>
              <a:rPr lang="es-ES" sz="2000" b="1" dirty="0"/>
              <a:t>República Federal </a:t>
            </a:r>
            <a:r>
              <a:rPr lang="es-ES" sz="2000" b="1" dirty="0" err="1"/>
              <a:t>Alemanya</a:t>
            </a:r>
            <a:r>
              <a:rPr lang="es-ES" sz="2000" b="1" dirty="0"/>
              <a:t>. </a:t>
            </a:r>
            <a:endParaRPr lang="es-ES" sz="2000" dirty="0"/>
          </a:p>
          <a:p>
            <a:endParaRPr lang="ca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5BE62D-8E4D-7B41-8FBE-C0DA2020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01" y="2509610"/>
            <a:ext cx="2722114" cy="36040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D239FE-ED7C-7145-A9EF-980F940A5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84" y="2952749"/>
            <a:ext cx="3606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7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7951E7-546A-E149-8420-032FAA4873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201" y="977900"/>
            <a:ext cx="5689600" cy="4610100"/>
          </a:xfrm>
        </p:spPr>
        <p:txBody>
          <a:bodyPr>
            <a:normAutofit fontScale="92500"/>
          </a:bodyPr>
          <a:lstStyle/>
          <a:p>
            <a:r>
              <a:rPr lang="es-ES" sz="2800" b="1" dirty="0"/>
              <a:t>CEE (1957)</a:t>
            </a:r>
            <a:endParaRPr lang="es-ES" sz="2800" dirty="0"/>
          </a:p>
          <a:p>
            <a:pPr lvl="2"/>
            <a:r>
              <a:rPr lang="es-ES" sz="2800" dirty="0"/>
              <a:t>La CECA </a:t>
            </a:r>
            <a:r>
              <a:rPr lang="es-ES" sz="2800" dirty="0" err="1"/>
              <a:t>s’ampliava</a:t>
            </a:r>
            <a:r>
              <a:rPr lang="es-ES" sz="2800" dirty="0"/>
              <a:t> a </a:t>
            </a:r>
            <a:r>
              <a:rPr lang="es-ES" sz="2800" dirty="0" err="1"/>
              <a:t>tots</a:t>
            </a:r>
            <a:r>
              <a:rPr lang="es-ES" sz="2800" dirty="0"/>
              <a:t>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sectors</a:t>
            </a:r>
            <a:r>
              <a:rPr lang="es-ES" sz="2800" dirty="0"/>
              <a:t> de </a:t>
            </a:r>
            <a:r>
              <a:rPr lang="es-ES" sz="2800" dirty="0" err="1"/>
              <a:t>l’economia</a:t>
            </a:r>
            <a:r>
              <a:rPr lang="es-ES" sz="2800" dirty="0"/>
              <a:t> </a:t>
            </a:r>
            <a:r>
              <a:rPr lang="es-ES" sz="2800" dirty="0" err="1"/>
              <a:t>amb</a:t>
            </a:r>
            <a:r>
              <a:rPr lang="es-ES" sz="2800" dirty="0"/>
              <a:t>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b="1" dirty="0" err="1"/>
              <a:t>Tractats</a:t>
            </a:r>
            <a:r>
              <a:rPr lang="es-ES" sz="2800" b="1" dirty="0"/>
              <a:t> de Roma</a:t>
            </a:r>
            <a:r>
              <a:rPr lang="es-ES" sz="2800" dirty="0"/>
              <a:t>, que van crear la CEE, la </a:t>
            </a:r>
            <a:r>
              <a:rPr lang="es-ES" sz="2800" b="1" dirty="0" err="1"/>
              <a:t>Comunitat</a:t>
            </a:r>
            <a:r>
              <a:rPr lang="es-ES" sz="2800" b="1" dirty="0"/>
              <a:t> </a:t>
            </a:r>
            <a:r>
              <a:rPr lang="es-ES" sz="2800" b="1" dirty="0" err="1"/>
              <a:t>Econòmica</a:t>
            </a:r>
            <a:r>
              <a:rPr lang="es-ES" sz="2800" b="1" dirty="0"/>
              <a:t> Europea</a:t>
            </a:r>
            <a:r>
              <a:rPr lang="es-ES" sz="2800" dirty="0"/>
              <a:t>, el </a:t>
            </a:r>
            <a:r>
              <a:rPr lang="es-ES" sz="2800" b="1" dirty="0" err="1"/>
              <a:t>Mercat</a:t>
            </a:r>
            <a:r>
              <a:rPr lang="es-ES" sz="2800" b="1" dirty="0"/>
              <a:t> </a:t>
            </a:r>
            <a:r>
              <a:rPr lang="es-ES" sz="2800" b="1" dirty="0" err="1"/>
              <a:t>Comú</a:t>
            </a:r>
            <a:r>
              <a:rPr lang="es-ES" sz="2800" dirty="0"/>
              <a:t>. </a:t>
            </a:r>
          </a:p>
          <a:p>
            <a:pPr lvl="2"/>
            <a:r>
              <a:rPr lang="es-ES" sz="2800" dirty="0" err="1"/>
              <a:t>Objectius</a:t>
            </a:r>
            <a:r>
              <a:rPr lang="es-ES" sz="2800" dirty="0"/>
              <a:t>: </a:t>
            </a:r>
            <a:r>
              <a:rPr lang="es-ES" sz="2800" dirty="0" err="1"/>
              <a:t>lliure</a:t>
            </a:r>
            <a:r>
              <a:rPr lang="es-ES" sz="2800" dirty="0"/>
              <a:t> </a:t>
            </a:r>
            <a:r>
              <a:rPr lang="es-ES" sz="2800" dirty="0" err="1"/>
              <a:t>circulació</a:t>
            </a:r>
            <a:r>
              <a:rPr lang="es-ES" sz="2800" dirty="0"/>
              <a:t> de persones, </a:t>
            </a:r>
            <a:r>
              <a:rPr lang="es-ES" sz="2800" dirty="0" err="1"/>
              <a:t>mercaderies</a:t>
            </a:r>
            <a:r>
              <a:rPr lang="es-ES" sz="2800" dirty="0"/>
              <a:t>, </a:t>
            </a:r>
            <a:r>
              <a:rPr lang="es-ES" sz="2800" dirty="0" err="1"/>
              <a:t>serveis</a:t>
            </a:r>
            <a:r>
              <a:rPr lang="es-ES" sz="2800" dirty="0"/>
              <a:t> i </a:t>
            </a:r>
            <a:r>
              <a:rPr lang="es-ES" sz="2800" dirty="0" err="1"/>
              <a:t>capitals</a:t>
            </a:r>
            <a:r>
              <a:rPr lang="es-ES" sz="2800" dirty="0"/>
              <a:t>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F755E8-31EB-864E-BB24-894D5B59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704" y="3684815"/>
            <a:ext cx="4773781" cy="26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58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E79798-ADE9-A145-86AB-0B1330FA29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0" y="4816022"/>
            <a:ext cx="8761413" cy="3416300"/>
          </a:xfrm>
        </p:spPr>
        <p:txBody>
          <a:bodyPr/>
          <a:lstStyle/>
          <a:p>
            <a:r>
              <a:rPr lang="es-ES" sz="2400" b="1" dirty="0" err="1"/>
              <a:t>Acord</a:t>
            </a:r>
            <a:r>
              <a:rPr lang="es-ES" sz="2400" b="1" dirty="0"/>
              <a:t> </a:t>
            </a:r>
            <a:r>
              <a:rPr lang="es-ES" sz="2400" b="1" dirty="0" err="1"/>
              <a:t>Schengen</a:t>
            </a:r>
            <a:r>
              <a:rPr lang="es-ES" sz="2400" b="1" dirty="0"/>
              <a:t> (1985)</a:t>
            </a:r>
            <a:endParaRPr lang="es-ES" sz="2400" dirty="0"/>
          </a:p>
          <a:p>
            <a:pPr lvl="2"/>
            <a:r>
              <a:rPr lang="es-ES" sz="2400" dirty="0" err="1"/>
              <a:t>suprimia</a:t>
            </a:r>
            <a:r>
              <a:rPr lang="es-ES" sz="2400" dirty="0"/>
              <a:t> les </a:t>
            </a:r>
            <a:r>
              <a:rPr lang="es-ES" sz="2400" dirty="0" err="1"/>
              <a:t>fronteres</a:t>
            </a:r>
            <a:r>
              <a:rPr lang="es-ES" sz="2400" dirty="0"/>
              <a:t> i </a:t>
            </a:r>
            <a:r>
              <a:rPr lang="es-ES" sz="2400" dirty="0" err="1"/>
              <a:t>aconseguia</a:t>
            </a:r>
            <a:r>
              <a:rPr lang="es-ES" sz="2400" dirty="0"/>
              <a:t> la </a:t>
            </a:r>
            <a:r>
              <a:rPr lang="es-ES" sz="2400" dirty="0" err="1"/>
              <a:t>lliure</a:t>
            </a:r>
            <a:r>
              <a:rPr lang="es-ES" sz="2400" dirty="0"/>
              <a:t> </a:t>
            </a:r>
            <a:r>
              <a:rPr lang="es-ES" sz="2400" dirty="0" err="1"/>
              <a:t>circulació</a:t>
            </a:r>
            <a:r>
              <a:rPr lang="es-ES" sz="2400" dirty="0"/>
              <a:t> (</a:t>
            </a:r>
            <a:r>
              <a:rPr lang="es-ES" sz="2400" dirty="0" err="1"/>
              <a:t>espai</a:t>
            </a:r>
            <a:r>
              <a:rPr lang="es-ES" sz="2400" dirty="0"/>
              <a:t> </a:t>
            </a:r>
            <a:r>
              <a:rPr lang="es-ES" sz="2400" dirty="0" err="1"/>
              <a:t>Schengen</a:t>
            </a:r>
            <a:r>
              <a:rPr lang="es-ES" sz="2400" dirty="0"/>
              <a:t>).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FADC75-2F51-C440-AF8D-AFC94F21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900338"/>
            <a:ext cx="4546600" cy="29249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0411E6-3609-5E45-8EC4-52236888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829" y="1703160"/>
            <a:ext cx="4714488" cy="27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92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8A9989-8651-1140-93A3-F77CC296EA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8478" y="890814"/>
            <a:ext cx="5625549" cy="5231689"/>
          </a:xfrm>
        </p:spPr>
        <p:txBody>
          <a:bodyPr>
            <a:normAutofit fontScale="85000" lnSpcReduction="20000"/>
          </a:bodyPr>
          <a:lstStyle/>
          <a:p>
            <a:r>
              <a:rPr lang="es-ES" sz="2800" b="1" dirty="0" err="1"/>
              <a:t>Tractat</a:t>
            </a:r>
            <a:r>
              <a:rPr lang="es-ES" sz="2800" b="1" dirty="0"/>
              <a:t> de la UE (TUE, 1993)</a:t>
            </a:r>
            <a:endParaRPr lang="es-ES" sz="2800" dirty="0"/>
          </a:p>
          <a:p>
            <a:pPr lvl="2"/>
            <a:r>
              <a:rPr lang="es-ES" sz="2800" dirty="0"/>
              <a:t>El TUE es </a:t>
            </a:r>
            <a:r>
              <a:rPr lang="es-ES" sz="2800" dirty="0" err="1"/>
              <a:t>signà</a:t>
            </a:r>
            <a:r>
              <a:rPr lang="es-ES" sz="2800" dirty="0"/>
              <a:t> a Maastricht (Holanda): unió </a:t>
            </a:r>
            <a:r>
              <a:rPr lang="es-ES" sz="2800" dirty="0" err="1"/>
              <a:t>major</a:t>
            </a:r>
            <a:r>
              <a:rPr lang="es-ES" sz="2800" dirty="0"/>
              <a:t>, </a:t>
            </a:r>
            <a:r>
              <a:rPr lang="es-ES" sz="2800" dirty="0" err="1"/>
              <a:t>amb</a:t>
            </a:r>
            <a:r>
              <a:rPr lang="es-ES" sz="2800" dirty="0"/>
              <a:t> </a:t>
            </a:r>
            <a:r>
              <a:rPr lang="es-ES" sz="2800" b="1" dirty="0" err="1"/>
              <a:t>vincles</a:t>
            </a:r>
            <a:r>
              <a:rPr lang="es-ES" sz="2800" b="1" dirty="0"/>
              <a:t> </a:t>
            </a:r>
            <a:r>
              <a:rPr lang="es-ES" sz="2800" b="1" dirty="0" err="1"/>
              <a:t>polítics</a:t>
            </a:r>
            <a:r>
              <a:rPr lang="es-ES" sz="2800" b="1" dirty="0"/>
              <a:t> i </a:t>
            </a:r>
            <a:r>
              <a:rPr lang="es-ES" sz="2800" b="1" dirty="0" err="1"/>
              <a:t>socials</a:t>
            </a:r>
            <a:r>
              <a:rPr lang="es-ES" sz="2800" dirty="0"/>
              <a:t> —&gt; </a:t>
            </a:r>
            <a:r>
              <a:rPr lang="es-ES" sz="2800" dirty="0" err="1"/>
              <a:t>formació</a:t>
            </a:r>
            <a:r>
              <a:rPr lang="es-ES" sz="2800" dirty="0"/>
              <a:t> de la </a:t>
            </a:r>
            <a:r>
              <a:rPr lang="es-ES" sz="2800" b="1" dirty="0"/>
              <a:t>UE. </a:t>
            </a:r>
            <a:endParaRPr lang="es-ES" sz="2800" dirty="0"/>
          </a:p>
          <a:p>
            <a:pPr lvl="2"/>
            <a:r>
              <a:rPr lang="es-ES" sz="2800" dirty="0"/>
              <a:t>Implica: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Estats</a:t>
            </a:r>
            <a:r>
              <a:rPr lang="es-ES" sz="2800" dirty="0"/>
              <a:t> supediten les </a:t>
            </a:r>
            <a:r>
              <a:rPr lang="es-ES" sz="2800" dirty="0" err="1"/>
              <a:t>decisions</a:t>
            </a:r>
            <a:r>
              <a:rPr lang="es-ES" sz="2800" dirty="0"/>
              <a:t> al </a:t>
            </a:r>
            <a:r>
              <a:rPr lang="es-ES" sz="2800" b="1" dirty="0" err="1"/>
              <a:t>Parlament</a:t>
            </a:r>
            <a:r>
              <a:rPr lang="es-ES" sz="2800" b="1" dirty="0"/>
              <a:t> </a:t>
            </a:r>
            <a:r>
              <a:rPr lang="es-ES" sz="2800" b="1" dirty="0" err="1"/>
              <a:t>Europeu</a:t>
            </a:r>
            <a:r>
              <a:rPr lang="es-ES" sz="2800" dirty="0"/>
              <a:t>,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governs</a:t>
            </a:r>
            <a:r>
              <a:rPr lang="es-ES" sz="2800" dirty="0"/>
              <a:t> </a:t>
            </a:r>
            <a:r>
              <a:rPr lang="es-ES" sz="2800" dirty="0" err="1"/>
              <a:t>decideixen</a:t>
            </a:r>
            <a:r>
              <a:rPr lang="es-ES" sz="2800" dirty="0"/>
              <a:t> </a:t>
            </a:r>
            <a:r>
              <a:rPr lang="es-ES" sz="2800" dirty="0" err="1"/>
              <a:t>cooperant</a:t>
            </a:r>
            <a:r>
              <a:rPr lang="es-ES" sz="2800" dirty="0"/>
              <a:t> respecte la política exterior i de </a:t>
            </a:r>
            <a:r>
              <a:rPr lang="es-ES" sz="2800" dirty="0" err="1"/>
              <a:t>seguretat</a:t>
            </a:r>
            <a:r>
              <a:rPr lang="es-ES" sz="2800" dirty="0"/>
              <a:t> comuna, i </a:t>
            </a:r>
            <a:r>
              <a:rPr lang="es-ES" sz="2800" dirty="0" err="1"/>
              <a:t>els</a:t>
            </a:r>
            <a:r>
              <a:rPr lang="es-ES" sz="2800" dirty="0"/>
              <a:t> </a:t>
            </a:r>
            <a:r>
              <a:rPr lang="es-ES" sz="2800" dirty="0" err="1"/>
              <a:t>ciutadans</a:t>
            </a:r>
            <a:r>
              <a:rPr lang="es-ES" sz="2800" dirty="0"/>
              <a:t> </a:t>
            </a:r>
            <a:r>
              <a:rPr lang="es-ES" sz="2800" dirty="0" err="1"/>
              <a:t>europeus</a:t>
            </a:r>
            <a:r>
              <a:rPr lang="es-ES" sz="2800" dirty="0"/>
              <a:t> poden residir i circular </a:t>
            </a:r>
            <a:r>
              <a:rPr lang="es-ES" sz="2800" dirty="0" err="1"/>
              <a:t>lliurement</a:t>
            </a:r>
            <a:r>
              <a:rPr lang="es-ES" sz="2800" dirty="0"/>
              <a:t> per tota la UE, </a:t>
            </a:r>
            <a:r>
              <a:rPr lang="es-ES" sz="2800" dirty="0" err="1"/>
              <a:t>dret</a:t>
            </a:r>
            <a:r>
              <a:rPr lang="es-ES" sz="2800" dirty="0"/>
              <a:t> a </a:t>
            </a:r>
            <a:r>
              <a:rPr lang="es-ES" sz="2800" dirty="0" err="1"/>
              <a:t>sufragi</a:t>
            </a:r>
            <a:r>
              <a:rPr lang="es-ES" sz="2800" dirty="0"/>
              <a:t> a les </a:t>
            </a:r>
            <a:r>
              <a:rPr lang="es-ES" sz="2800" dirty="0" err="1"/>
              <a:t>eleccions</a:t>
            </a:r>
            <a:r>
              <a:rPr lang="es-ES" sz="2800" dirty="0"/>
              <a:t>, etc. 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377178-FE64-DE40-9945-52154F82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292" y="2967679"/>
            <a:ext cx="5388509" cy="35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39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8BE21C-D391-9E45-9B88-DF08A0B122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3200" y="3706586"/>
            <a:ext cx="11562671" cy="3416300"/>
          </a:xfrm>
        </p:spPr>
        <p:txBody>
          <a:bodyPr/>
          <a:lstStyle/>
          <a:p>
            <a:r>
              <a:rPr lang="es-ES" sz="2400" b="1" dirty="0"/>
              <a:t>Unió </a:t>
            </a:r>
            <a:r>
              <a:rPr lang="es-ES" sz="2400" b="1" dirty="0" err="1"/>
              <a:t>Econòmica</a:t>
            </a:r>
            <a:r>
              <a:rPr lang="es-ES" sz="2400" b="1" dirty="0"/>
              <a:t> i </a:t>
            </a:r>
            <a:r>
              <a:rPr lang="es-ES" sz="2400" b="1" dirty="0" err="1"/>
              <a:t>monetària</a:t>
            </a:r>
            <a:r>
              <a:rPr lang="es-ES" sz="2400" b="1" dirty="0"/>
              <a:t> (UEM): </a:t>
            </a:r>
            <a:endParaRPr lang="es-ES" sz="2400" dirty="0"/>
          </a:p>
          <a:p>
            <a:pPr lvl="2"/>
            <a:r>
              <a:rPr lang="es-ES" sz="2400" dirty="0" err="1"/>
              <a:t>L’euro</a:t>
            </a:r>
            <a:r>
              <a:rPr lang="es-ES" sz="2400" dirty="0"/>
              <a:t> </a:t>
            </a:r>
            <a:r>
              <a:rPr lang="es-ES" sz="2400" dirty="0" err="1"/>
              <a:t>quedà</a:t>
            </a:r>
            <a:r>
              <a:rPr lang="es-ES" sz="2400" dirty="0"/>
              <a:t> </a:t>
            </a:r>
            <a:r>
              <a:rPr lang="es-ES" sz="2400" dirty="0" err="1"/>
              <a:t>com</a:t>
            </a:r>
            <a:r>
              <a:rPr lang="es-ES" sz="2400" dirty="0"/>
              <a:t> a moneda única a diversos </a:t>
            </a:r>
            <a:r>
              <a:rPr lang="es-ES" sz="2400" dirty="0" err="1"/>
              <a:t>estats</a:t>
            </a:r>
            <a:r>
              <a:rPr lang="es-ES" sz="2400" dirty="0"/>
              <a:t> a partir del 2002.</a:t>
            </a:r>
          </a:p>
          <a:p>
            <a:r>
              <a:rPr lang="es-ES" sz="2400" b="1" dirty="0" err="1"/>
              <a:t>Tractat</a:t>
            </a:r>
            <a:r>
              <a:rPr lang="es-ES" sz="2400" b="1" dirty="0"/>
              <a:t> de Lisboa (2007):</a:t>
            </a:r>
            <a:endParaRPr lang="es-ES" sz="2400" dirty="0"/>
          </a:p>
          <a:p>
            <a:pPr lvl="2"/>
            <a:r>
              <a:rPr lang="es-ES" sz="2400" dirty="0"/>
              <a:t>Noves normes per </a:t>
            </a:r>
            <a:r>
              <a:rPr lang="es-ES" sz="2400" dirty="0" err="1"/>
              <a:t>millorar</a:t>
            </a:r>
            <a:r>
              <a:rPr lang="es-ES" sz="2400" dirty="0"/>
              <a:t> el </a:t>
            </a:r>
            <a:r>
              <a:rPr lang="es-ES" sz="2400" dirty="0" err="1"/>
              <a:t>funcionament</a:t>
            </a:r>
            <a:r>
              <a:rPr lang="es-ES" sz="2400" dirty="0"/>
              <a:t> de les </a:t>
            </a:r>
            <a:r>
              <a:rPr lang="es-ES" sz="2400" dirty="0" err="1"/>
              <a:t>institucions</a:t>
            </a:r>
            <a:r>
              <a:rPr lang="es-ES" sz="2400" dirty="0"/>
              <a:t>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6248BA-F7BC-8F46-AB24-2C804900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535" y="457920"/>
            <a:ext cx="5192485" cy="32486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D95D4E-F7ED-974F-A062-F119DBC32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6" y="457920"/>
            <a:ext cx="4572000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8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E1F-DC65-CF48-AA46-819D8B89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17C11C-5D56-5C44-8039-821C2FAD8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b="1" i="1" dirty="0" err="1"/>
              <a:t>quins</a:t>
            </a:r>
            <a:r>
              <a:rPr lang="es-ES" b="1" i="1" dirty="0"/>
              <a:t> </a:t>
            </a:r>
            <a:r>
              <a:rPr lang="es-ES" b="1" i="1" dirty="0" err="1"/>
              <a:t>avantatges</a:t>
            </a:r>
            <a:r>
              <a:rPr lang="es-ES" b="1" i="1" dirty="0"/>
              <a:t> </a:t>
            </a:r>
            <a:r>
              <a:rPr lang="es-ES" b="1" i="1" dirty="0" err="1"/>
              <a:t>creus</a:t>
            </a:r>
            <a:r>
              <a:rPr lang="es-ES" b="1" i="1" dirty="0"/>
              <a:t> que ha </a:t>
            </a:r>
            <a:r>
              <a:rPr lang="es-ES" b="1" i="1" dirty="0" err="1"/>
              <a:t>suposat</a:t>
            </a:r>
            <a:r>
              <a:rPr lang="es-ES" b="1" i="1" dirty="0"/>
              <a:t> la </a:t>
            </a:r>
            <a:r>
              <a:rPr lang="es-ES" b="1" i="1" dirty="0" err="1"/>
              <a:t>creació</a:t>
            </a:r>
            <a:r>
              <a:rPr lang="es-ES" b="1" i="1" dirty="0"/>
              <a:t> de la Unió Europea des de la perspectiva </a:t>
            </a:r>
            <a:r>
              <a:rPr lang="es-ES" b="1" i="1" dirty="0" err="1"/>
              <a:t>dels</a:t>
            </a:r>
            <a:r>
              <a:rPr lang="es-ES" b="1" i="1" dirty="0"/>
              <a:t> </a:t>
            </a:r>
            <a:r>
              <a:rPr lang="es-ES" b="1" i="1" dirty="0" err="1"/>
              <a:t>països</a:t>
            </a:r>
            <a:r>
              <a:rPr lang="es-ES" b="1" i="1" dirty="0"/>
              <a:t> </a:t>
            </a:r>
            <a:r>
              <a:rPr lang="es-ES" b="1" i="1" dirty="0" err="1"/>
              <a:t>membres</a:t>
            </a:r>
            <a:r>
              <a:rPr lang="es-ES" b="1" i="1" dirty="0"/>
              <a:t>? i </a:t>
            </a:r>
            <a:r>
              <a:rPr lang="es-ES" b="1" i="1" dirty="0" err="1"/>
              <a:t>desavantatges</a:t>
            </a:r>
            <a:r>
              <a:rPr lang="es-ES" b="1" i="1" dirty="0"/>
              <a:t>? </a:t>
            </a:r>
          </a:p>
          <a:p>
            <a:endParaRPr lang="es-ES" b="1" i="1" dirty="0"/>
          </a:p>
          <a:p>
            <a:r>
              <a:rPr lang="es-ES" b="1" i="1" dirty="0"/>
              <a:t>FES UNA BREU RECERCA A INTERNET PER RESPONDRE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14901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49B1C-4913-554D-8A4C-48D78452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sz="2400" dirty="0">
                <a:solidFill>
                  <a:schemeClr val="bg1"/>
                </a:solidFill>
              </a:rPr>
            </a:br>
            <a:r>
              <a:rPr lang="es-ES" sz="2400" b="1" u="sng" dirty="0">
                <a:solidFill>
                  <a:schemeClr val="bg1"/>
                </a:solidFill>
              </a:rPr>
              <a:t>8. Les </a:t>
            </a:r>
            <a:r>
              <a:rPr lang="es-ES" sz="2400" b="1" u="sng" dirty="0" err="1">
                <a:solidFill>
                  <a:schemeClr val="bg1"/>
                </a:solidFill>
              </a:rPr>
              <a:t>organitzacions</a:t>
            </a:r>
            <a:r>
              <a:rPr lang="es-ES" sz="2400" b="1" u="sng" dirty="0">
                <a:solidFill>
                  <a:schemeClr val="bg1"/>
                </a:solidFill>
              </a:rPr>
              <a:t> no </a:t>
            </a:r>
            <a:r>
              <a:rPr lang="es-ES" sz="2400" b="1" u="sng" dirty="0" err="1">
                <a:solidFill>
                  <a:schemeClr val="bg1"/>
                </a:solidFill>
              </a:rPr>
              <a:t>governamentals</a:t>
            </a:r>
            <a:r>
              <a:rPr lang="es-ES" sz="2400" b="1" u="sng" dirty="0">
                <a:solidFill>
                  <a:schemeClr val="bg1"/>
                </a:solidFill>
              </a:rPr>
              <a:t> (p. 38-39) </a:t>
            </a:r>
            <a:br>
              <a:rPr lang="es-ES" sz="2400" b="1" u="sng" dirty="0">
                <a:solidFill>
                  <a:schemeClr val="bg1"/>
                </a:solidFill>
              </a:rPr>
            </a:br>
            <a:r>
              <a:rPr lang="es-ES" sz="2400" b="1" u="sng" dirty="0">
                <a:solidFill>
                  <a:schemeClr val="bg1"/>
                </a:solidFill>
              </a:rPr>
              <a:t>NO SURT A L’EXAMEN</a:t>
            </a:r>
            <a:br>
              <a:rPr lang="es-ES" sz="2400" dirty="0">
                <a:solidFill>
                  <a:schemeClr val="bg1"/>
                </a:solidFill>
              </a:rPr>
            </a:br>
            <a:endParaRPr lang="ca-ES" sz="24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FE3549-ABEE-4846-89DA-27B8FACF5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743" y="2394856"/>
            <a:ext cx="10885714" cy="4310743"/>
          </a:xfrm>
        </p:spPr>
        <p:txBody>
          <a:bodyPr>
            <a:normAutofit lnSpcReduction="10000"/>
          </a:bodyPr>
          <a:lstStyle/>
          <a:p>
            <a:r>
              <a:rPr lang="es-ES" sz="2000" b="1" dirty="0" err="1"/>
              <a:t>Organitzacions</a:t>
            </a:r>
            <a:r>
              <a:rPr lang="es-ES" sz="2000" b="1" dirty="0"/>
              <a:t> no </a:t>
            </a:r>
            <a:r>
              <a:rPr lang="es-ES" sz="2000" b="1" dirty="0" err="1"/>
              <a:t>governamentals</a:t>
            </a:r>
            <a:r>
              <a:rPr lang="es-ES" sz="2000" b="1" dirty="0"/>
              <a:t> (ONG): </a:t>
            </a:r>
            <a:endParaRPr lang="es-ES" sz="2000" dirty="0"/>
          </a:p>
          <a:p>
            <a:pPr lvl="2"/>
            <a:r>
              <a:rPr lang="es-ES" sz="2000" dirty="0" err="1"/>
              <a:t>Entitats</a:t>
            </a:r>
            <a:r>
              <a:rPr lang="es-ES" sz="2000" dirty="0"/>
              <a:t> </a:t>
            </a:r>
            <a:r>
              <a:rPr lang="es-ES" sz="2000" b="1" dirty="0" err="1"/>
              <a:t>privades</a:t>
            </a:r>
            <a:r>
              <a:rPr lang="es-ES" sz="2000" dirty="0"/>
              <a:t> (no </a:t>
            </a:r>
            <a:r>
              <a:rPr lang="es-ES" sz="2000" dirty="0" err="1"/>
              <a:t>depenen</a:t>
            </a:r>
            <a:r>
              <a:rPr lang="es-ES" sz="2000" dirty="0"/>
              <a:t> del </a:t>
            </a:r>
            <a:r>
              <a:rPr lang="es-ES" sz="2000" dirty="0" err="1"/>
              <a:t>govern</a:t>
            </a:r>
            <a:r>
              <a:rPr lang="es-ES" sz="2000" dirty="0"/>
              <a:t>) </a:t>
            </a:r>
            <a:r>
              <a:rPr lang="es-ES" sz="2000" dirty="0" err="1"/>
              <a:t>però</a:t>
            </a:r>
            <a:r>
              <a:rPr lang="es-ES" sz="2000" dirty="0"/>
              <a:t> </a:t>
            </a:r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caràcter</a:t>
            </a:r>
            <a:r>
              <a:rPr lang="es-ES" sz="2000" dirty="0"/>
              <a:t> </a:t>
            </a:r>
            <a:r>
              <a:rPr lang="es-ES" sz="2000" dirty="0" err="1"/>
              <a:t>públic</a:t>
            </a:r>
            <a:r>
              <a:rPr lang="es-ES" sz="2000" dirty="0"/>
              <a:t> i que </a:t>
            </a:r>
            <a:r>
              <a:rPr lang="es-ES" sz="2000" dirty="0" err="1"/>
              <a:t>tenen</a:t>
            </a:r>
            <a:r>
              <a:rPr lang="es-ES" sz="2000" dirty="0"/>
              <a:t> </a:t>
            </a:r>
            <a:r>
              <a:rPr lang="es-ES" sz="2000" b="1" dirty="0" err="1"/>
              <a:t>fins</a:t>
            </a:r>
            <a:r>
              <a:rPr lang="es-ES" sz="2000" b="1" dirty="0"/>
              <a:t> </a:t>
            </a:r>
            <a:r>
              <a:rPr lang="es-ES" sz="2000" b="1" dirty="0" err="1"/>
              <a:t>humanitaris</a:t>
            </a:r>
            <a:r>
              <a:rPr lang="es-ES" sz="2000" b="1" dirty="0"/>
              <a:t> </a:t>
            </a:r>
            <a:r>
              <a:rPr lang="es-ES" sz="2000" dirty="0"/>
              <a:t>o </a:t>
            </a:r>
            <a:r>
              <a:rPr lang="es-ES" sz="2000" b="1" dirty="0" err="1"/>
              <a:t>socials</a:t>
            </a:r>
            <a:r>
              <a:rPr lang="es-ES" sz="2000" dirty="0"/>
              <a:t>. Les formen persones que fan </a:t>
            </a:r>
            <a:r>
              <a:rPr lang="es-ES" sz="2000" dirty="0" err="1"/>
              <a:t>aportacions</a:t>
            </a:r>
            <a:r>
              <a:rPr lang="es-ES" sz="2000" dirty="0"/>
              <a:t> </a:t>
            </a:r>
            <a:r>
              <a:rPr lang="es-ES" sz="2000" dirty="0" err="1"/>
              <a:t>econòmiques</a:t>
            </a:r>
            <a:r>
              <a:rPr lang="es-ES" sz="2000" dirty="0"/>
              <a:t> o que </a:t>
            </a:r>
            <a:r>
              <a:rPr lang="es-ES" sz="2000" dirty="0" err="1"/>
              <a:t>recullen</a:t>
            </a:r>
            <a:r>
              <a:rPr lang="es-ES" sz="2000" dirty="0"/>
              <a:t> </a:t>
            </a:r>
            <a:r>
              <a:rPr lang="es-ES" sz="2000" dirty="0" err="1"/>
              <a:t>fons</a:t>
            </a:r>
            <a:r>
              <a:rPr lang="es-ES" sz="2000" dirty="0"/>
              <a:t>. </a:t>
            </a:r>
          </a:p>
          <a:p>
            <a:r>
              <a:rPr lang="es-ES" sz="2000" b="1" dirty="0"/>
              <a:t>ONG </a:t>
            </a:r>
            <a:r>
              <a:rPr lang="es-ES" sz="2000" b="1" dirty="0" err="1"/>
              <a:t>com</a:t>
            </a:r>
            <a:r>
              <a:rPr lang="es-ES" sz="2000" b="1" dirty="0"/>
              <a:t> a </a:t>
            </a:r>
            <a:r>
              <a:rPr lang="es-ES" sz="2000" b="1" dirty="0" err="1"/>
              <a:t>xarxes</a:t>
            </a:r>
            <a:r>
              <a:rPr lang="es-ES" sz="2000" b="1" dirty="0"/>
              <a:t> </a:t>
            </a:r>
            <a:r>
              <a:rPr lang="es-ES" sz="2000" b="1" dirty="0" err="1"/>
              <a:t>internacionals</a:t>
            </a:r>
            <a:r>
              <a:rPr lang="es-ES" sz="2000" b="1" dirty="0"/>
              <a:t>: </a:t>
            </a:r>
            <a:endParaRPr lang="es-ES" sz="2000" dirty="0"/>
          </a:p>
          <a:p>
            <a:pPr lvl="2"/>
            <a:r>
              <a:rPr lang="es-ES" sz="2000" dirty="0" err="1"/>
              <a:t>Amb</a:t>
            </a:r>
            <a:r>
              <a:rPr lang="es-ES" sz="2000" dirty="0"/>
              <a:t> </a:t>
            </a:r>
            <a:r>
              <a:rPr lang="es-ES" sz="2000" dirty="0" err="1"/>
              <a:t>fins</a:t>
            </a:r>
            <a:r>
              <a:rPr lang="es-ES" sz="2000" dirty="0"/>
              <a:t> </a:t>
            </a:r>
            <a:r>
              <a:rPr lang="es-ES" sz="2000" b="1" dirty="0" err="1"/>
              <a:t>humanitaris</a:t>
            </a:r>
            <a:r>
              <a:rPr lang="es-ES" sz="2000" dirty="0"/>
              <a:t>: </a:t>
            </a:r>
            <a:r>
              <a:rPr lang="es-ES" sz="2000" b="1" dirty="0" err="1"/>
              <a:t>Creu</a:t>
            </a:r>
            <a:r>
              <a:rPr lang="es-ES" sz="2000" b="1" dirty="0"/>
              <a:t> Roja Internacional </a:t>
            </a:r>
            <a:r>
              <a:rPr lang="es-ES" sz="2000" dirty="0"/>
              <a:t>(</a:t>
            </a:r>
            <a:r>
              <a:rPr lang="es-ES" sz="2000" dirty="0" err="1"/>
              <a:t>assistència</a:t>
            </a:r>
            <a:r>
              <a:rPr lang="es-ES" sz="2000" dirty="0"/>
              <a:t> </a:t>
            </a:r>
            <a:r>
              <a:rPr lang="es-ES" sz="2000" dirty="0" err="1"/>
              <a:t>mèdica</a:t>
            </a:r>
            <a:r>
              <a:rPr lang="es-ES" sz="2000" dirty="0"/>
              <a:t>)</a:t>
            </a:r>
            <a:r>
              <a:rPr lang="es-ES" sz="2000" b="1" dirty="0"/>
              <a:t>, </a:t>
            </a:r>
            <a:r>
              <a:rPr lang="es-ES" sz="2000" b="1" dirty="0" err="1"/>
              <a:t>Intermón-Oxfam</a:t>
            </a:r>
            <a:r>
              <a:rPr lang="es-ES" sz="2000" b="1" dirty="0"/>
              <a:t>  </a:t>
            </a:r>
            <a:r>
              <a:rPr lang="es-ES" sz="2000" dirty="0"/>
              <a:t>(</a:t>
            </a:r>
            <a:r>
              <a:rPr lang="es-ES" sz="2000" dirty="0" err="1"/>
              <a:t>assistència</a:t>
            </a:r>
            <a:r>
              <a:rPr lang="es-ES" sz="2000" dirty="0"/>
              <a:t> </a:t>
            </a:r>
            <a:r>
              <a:rPr lang="es-ES" sz="2000" dirty="0" err="1"/>
              <a:t>humanitària</a:t>
            </a:r>
            <a:r>
              <a:rPr lang="es-ES" sz="2000" dirty="0"/>
              <a:t> i </a:t>
            </a:r>
            <a:r>
              <a:rPr lang="es-ES" sz="2000" dirty="0" err="1"/>
              <a:t>comerç</a:t>
            </a:r>
            <a:r>
              <a:rPr lang="es-ES" sz="2000" dirty="0"/>
              <a:t> </a:t>
            </a:r>
            <a:r>
              <a:rPr lang="es-ES" sz="2000" dirty="0" err="1"/>
              <a:t>just</a:t>
            </a:r>
            <a:r>
              <a:rPr lang="es-ES" sz="2000" dirty="0"/>
              <a:t>)</a:t>
            </a:r>
            <a:r>
              <a:rPr lang="es-ES" sz="2000" b="1" dirty="0"/>
              <a:t>, </a:t>
            </a:r>
            <a:r>
              <a:rPr lang="es-ES" sz="2000" b="1" dirty="0" err="1"/>
              <a:t>Metges</a:t>
            </a:r>
            <a:r>
              <a:rPr lang="es-ES" sz="2000" b="1" dirty="0"/>
              <a:t> </a:t>
            </a:r>
            <a:r>
              <a:rPr lang="es-ES" sz="2000" b="1" dirty="0" err="1"/>
              <a:t>sense</a:t>
            </a:r>
            <a:r>
              <a:rPr lang="es-ES" sz="2000" b="1" dirty="0"/>
              <a:t> </a:t>
            </a:r>
            <a:r>
              <a:rPr lang="es-ES" sz="2000" b="1" dirty="0" err="1"/>
              <a:t>fronteres</a:t>
            </a:r>
            <a:r>
              <a:rPr lang="es-ES" sz="2000" b="1" dirty="0"/>
              <a:t> </a:t>
            </a:r>
            <a:r>
              <a:rPr lang="es-ES" sz="2000" dirty="0"/>
              <a:t>(</a:t>
            </a:r>
            <a:r>
              <a:rPr lang="es-ES" sz="2000" dirty="0" err="1"/>
              <a:t>assistència</a:t>
            </a:r>
            <a:r>
              <a:rPr lang="es-ES" sz="2000" dirty="0"/>
              <a:t> </a:t>
            </a:r>
            <a:r>
              <a:rPr lang="es-ES" sz="2000" dirty="0" err="1"/>
              <a:t>mèdica</a:t>
            </a:r>
            <a:r>
              <a:rPr lang="es-ES" sz="2000" dirty="0"/>
              <a:t>)</a:t>
            </a:r>
            <a:r>
              <a:rPr lang="es-ES" sz="2000" b="1" dirty="0"/>
              <a:t>, </a:t>
            </a:r>
            <a:r>
              <a:rPr lang="es-ES" sz="2000" b="1" dirty="0" err="1"/>
              <a:t>Mans</a:t>
            </a:r>
            <a:r>
              <a:rPr lang="es-ES" sz="2000" b="1" dirty="0"/>
              <a:t> </a:t>
            </a:r>
            <a:r>
              <a:rPr lang="es-ES" sz="2000" b="1" dirty="0" err="1"/>
              <a:t>Unides</a:t>
            </a:r>
            <a:r>
              <a:rPr lang="es-ES" sz="2000" b="1" dirty="0"/>
              <a:t> </a:t>
            </a:r>
            <a:r>
              <a:rPr lang="es-ES" sz="2000" dirty="0"/>
              <a:t>(contra la </a:t>
            </a:r>
            <a:r>
              <a:rPr lang="es-ES" sz="2000" dirty="0" err="1"/>
              <a:t>fam</a:t>
            </a:r>
            <a:r>
              <a:rPr lang="es-ES" sz="2000" dirty="0"/>
              <a:t>, la </a:t>
            </a:r>
            <a:r>
              <a:rPr lang="es-ES" sz="2000" dirty="0" err="1"/>
              <a:t>pobresa</a:t>
            </a:r>
            <a:r>
              <a:rPr lang="es-ES" sz="2000" dirty="0"/>
              <a:t> i el </a:t>
            </a:r>
            <a:r>
              <a:rPr lang="es-ES" sz="2000" dirty="0" err="1"/>
              <a:t>subdesenvolupament</a:t>
            </a:r>
            <a:r>
              <a:rPr lang="es-ES" sz="2000" dirty="0"/>
              <a:t>). </a:t>
            </a:r>
          </a:p>
          <a:p>
            <a:pPr lvl="2"/>
            <a:r>
              <a:rPr lang="es-ES" sz="2000" dirty="0"/>
              <a:t>Que </a:t>
            </a:r>
            <a:r>
              <a:rPr lang="es-ES" sz="2000" dirty="0" err="1"/>
              <a:t>promouen</a:t>
            </a:r>
            <a:r>
              <a:rPr lang="es-ES" sz="2000" dirty="0"/>
              <a:t>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b="1" dirty="0" err="1"/>
              <a:t>drets</a:t>
            </a:r>
            <a:r>
              <a:rPr lang="es-ES" sz="2000" b="1" dirty="0"/>
              <a:t> </a:t>
            </a:r>
            <a:r>
              <a:rPr lang="es-ES" sz="2000" b="1" dirty="0" err="1"/>
              <a:t>humans</a:t>
            </a:r>
            <a:r>
              <a:rPr lang="es-ES" sz="2000" dirty="0"/>
              <a:t> i denuncien </a:t>
            </a:r>
            <a:r>
              <a:rPr lang="es-ES" sz="2000" dirty="0" err="1"/>
              <a:t>els</a:t>
            </a:r>
            <a:r>
              <a:rPr lang="es-ES" sz="2000" dirty="0"/>
              <a:t> </a:t>
            </a:r>
            <a:r>
              <a:rPr lang="es-ES" sz="2000" dirty="0" err="1"/>
              <a:t>llocs</a:t>
            </a:r>
            <a:r>
              <a:rPr lang="es-ES" sz="2000" dirty="0"/>
              <a:t> </a:t>
            </a:r>
            <a:r>
              <a:rPr lang="es-ES" sz="2000" dirty="0" err="1"/>
              <a:t>on</a:t>
            </a:r>
            <a:r>
              <a:rPr lang="es-ES" sz="2000" dirty="0"/>
              <a:t> no es respecten: </a:t>
            </a:r>
            <a:r>
              <a:rPr lang="es-ES" sz="2000" b="1" dirty="0" err="1"/>
              <a:t>Amnistia</a:t>
            </a:r>
            <a:r>
              <a:rPr lang="es-ES" sz="2000" b="1" dirty="0"/>
              <a:t> Internacional</a:t>
            </a:r>
            <a:r>
              <a:rPr lang="es-ES" sz="2000" dirty="0"/>
              <a:t>; </a:t>
            </a:r>
            <a:r>
              <a:rPr lang="es-ES" sz="2000" b="1" dirty="0"/>
              <a:t>ACNUR</a:t>
            </a:r>
            <a:r>
              <a:rPr lang="es-ES" sz="2000" dirty="0"/>
              <a:t> en el cas </a:t>
            </a:r>
            <a:r>
              <a:rPr lang="es-ES" sz="2000" dirty="0" err="1"/>
              <a:t>dels</a:t>
            </a:r>
            <a:r>
              <a:rPr lang="es-ES" sz="2000" dirty="0"/>
              <a:t> </a:t>
            </a:r>
            <a:r>
              <a:rPr lang="es-ES" sz="2000" dirty="0" err="1"/>
              <a:t>drets</a:t>
            </a:r>
            <a:r>
              <a:rPr lang="es-ES" sz="2000" dirty="0"/>
              <a:t> i </a:t>
            </a:r>
            <a:r>
              <a:rPr lang="es-ES" sz="2000" dirty="0" err="1"/>
              <a:t>benestar</a:t>
            </a:r>
            <a:r>
              <a:rPr lang="es-ES" sz="2000" dirty="0"/>
              <a:t> </a:t>
            </a:r>
            <a:r>
              <a:rPr lang="es-ES" sz="2000" dirty="0" err="1"/>
              <a:t>dels</a:t>
            </a:r>
            <a:r>
              <a:rPr lang="es-ES" sz="2000" dirty="0"/>
              <a:t> </a:t>
            </a:r>
            <a:r>
              <a:rPr lang="es-ES" sz="2000" dirty="0" err="1"/>
              <a:t>refugiats</a:t>
            </a:r>
            <a:r>
              <a:rPr lang="es-ES" sz="2000" dirty="0"/>
              <a:t>. </a:t>
            </a:r>
          </a:p>
          <a:p>
            <a:pPr lvl="2"/>
            <a:r>
              <a:rPr lang="es-ES" sz="2000" dirty="0"/>
              <a:t>Que </a:t>
            </a:r>
            <a:r>
              <a:rPr lang="es-ES" sz="2000" dirty="0" err="1"/>
              <a:t>protegeixen</a:t>
            </a:r>
            <a:r>
              <a:rPr lang="es-ES" sz="2000" dirty="0"/>
              <a:t> la </a:t>
            </a:r>
            <a:r>
              <a:rPr lang="es-ES" sz="2000" b="1" dirty="0"/>
              <a:t>natura</a:t>
            </a:r>
            <a:r>
              <a:rPr lang="es-ES" sz="2000" dirty="0"/>
              <a:t>: </a:t>
            </a:r>
            <a:r>
              <a:rPr lang="es-ES" sz="2000" b="1" dirty="0"/>
              <a:t>Greenpeace </a:t>
            </a:r>
            <a:r>
              <a:rPr lang="es-ES" sz="2000" dirty="0"/>
              <a:t>(</a:t>
            </a:r>
            <a:r>
              <a:rPr lang="es-ES" sz="2000" dirty="0" err="1"/>
              <a:t>medi</a:t>
            </a:r>
            <a:r>
              <a:rPr lang="es-ES" sz="2000" dirty="0"/>
              <a:t> </a:t>
            </a:r>
            <a:r>
              <a:rPr lang="es-ES" sz="2000" dirty="0" err="1"/>
              <a:t>ambient</a:t>
            </a:r>
            <a:r>
              <a:rPr lang="es-ES" sz="2000" dirty="0"/>
              <a:t> en general), </a:t>
            </a:r>
            <a:r>
              <a:rPr lang="es-ES" sz="2000" b="1" dirty="0"/>
              <a:t>WWF</a:t>
            </a:r>
            <a:r>
              <a:rPr lang="es-ES" sz="2000" dirty="0"/>
              <a:t> (</a:t>
            </a:r>
            <a:r>
              <a:rPr lang="es-ES" sz="2000" dirty="0" err="1"/>
              <a:t>World</a:t>
            </a:r>
            <a:r>
              <a:rPr lang="es-ES" sz="2000" dirty="0"/>
              <a:t> Wild </a:t>
            </a:r>
            <a:r>
              <a:rPr lang="es-ES" sz="2000" dirty="0" err="1"/>
              <a:t>Fund</a:t>
            </a:r>
            <a:r>
              <a:rPr lang="es-ES" sz="2000" dirty="0"/>
              <a:t>) (dedicada a la </a:t>
            </a:r>
            <a:r>
              <a:rPr lang="es-ES" sz="2000" dirty="0" err="1"/>
              <a:t>conservació</a:t>
            </a:r>
            <a:r>
              <a:rPr lang="es-ES" sz="2000" dirty="0"/>
              <a:t> de la </a:t>
            </a:r>
            <a:r>
              <a:rPr lang="es-ES" sz="2000" dirty="0" err="1"/>
              <a:t>biodiversitat</a:t>
            </a:r>
            <a:r>
              <a:rPr lang="es-ES" sz="2000" dirty="0"/>
              <a:t>).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647026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66D6E-559C-804B-A9B8-2645ACD8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19" y="1063416"/>
            <a:ext cx="10587103" cy="1379755"/>
          </a:xfrm>
        </p:spPr>
        <p:txBody>
          <a:bodyPr/>
          <a:lstStyle/>
          <a:p>
            <a:r>
              <a:rPr lang="ca-ES" dirty="0"/>
              <a:t>TREBALL DE TRIMESTRE: </a:t>
            </a:r>
            <a:br>
              <a:rPr lang="ca-ES" dirty="0"/>
            </a:br>
            <a:r>
              <a:rPr lang="ca-ES" dirty="0"/>
              <a:t>CONEGUEM I PROMOCIONEM UNA ONG!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9B028E-1DD9-FC44-946B-A6BE6CE6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3518939"/>
            <a:ext cx="3215822" cy="28256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EEC06B-8735-7D4A-B5E6-68482B693424}"/>
              </a:ext>
            </a:extLst>
          </p:cNvPr>
          <p:cNvSpPr txBox="1"/>
          <p:nvPr/>
        </p:nvSpPr>
        <p:spPr>
          <a:xfrm>
            <a:off x="835640" y="4310742"/>
            <a:ext cx="5579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LLEGIU BÉ LA FOTOCOPIA ENTREGADA PER LA PROFESSORA, AMB TOTES LES INSTRUCCIONS DEL TREBALL, ABANS DE COMENÇAR!</a:t>
            </a:r>
          </a:p>
        </p:txBody>
      </p:sp>
    </p:spTree>
    <p:extLst>
      <p:ext uri="{BB962C8B-B14F-4D97-AF65-F5344CB8AC3E}">
        <p14:creationId xmlns:p14="http://schemas.microsoft.com/office/powerpoint/2010/main" val="3684153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B780D-FCFD-A04F-BFCC-56FDE9A3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sz="3200" dirty="0"/>
              <a:t>SEGONA PART: </a:t>
            </a:r>
            <a:br>
              <a:rPr lang="ca-ES" sz="3200" dirty="0"/>
            </a:br>
            <a:r>
              <a:rPr lang="ca-ES" sz="3200" dirty="0"/>
              <a:t>ORGANITZACIÓ ECONÒMICA DE LES SOCIETATS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F54DE1-F8B0-0C48-B00F-5AB519F53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83" y="2618014"/>
            <a:ext cx="5695788" cy="3416300"/>
          </a:xfrm>
        </p:spPr>
        <p:txBody>
          <a:bodyPr>
            <a:normAutofit lnSpcReduction="10000"/>
          </a:bodyPr>
          <a:lstStyle/>
          <a:p>
            <a:r>
              <a:rPr lang="ca-ES" dirty="0"/>
              <a:t>LECTURA P. 45.</a:t>
            </a:r>
          </a:p>
          <a:p>
            <a:r>
              <a:rPr lang="ca-ES" dirty="0"/>
              <a:t>AVALUACIÓ INICIAL: </a:t>
            </a:r>
          </a:p>
          <a:p>
            <a:pPr lvl="1"/>
            <a:r>
              <a:rPr lang="ca-ES" dirty="0"/>
              <a:t>Observa la fotografia. A quin sector econòmic poden pertànyer les persones de la fotografia? </a:t>
            </a:r>
          </a:p>
          <a:p>
            <a:pPr lvl="1"/>
            <a:r>
              <a:rPr lang="ca-ES" dirty="0"/>
              <a:t>Per què les persones han de treballar?</a:t>
            </a:r>
          </a:p>
          <a:p>
            <a:pPr lvl="1"/>
            <a:r>
              <a:rPr lang="ca-ES" dirty="0"/>
              <a:t>A quina activitat econòmica creus que et dedicaràs quan acabis els teus estudis?</a:t>
            </a:r>
          </a:p>
          <a:p>
            <a:pPr lvl="1"/>
            <a:r>
              <a:rPr lang="ca-ES" dirty="0"/>
              <a:t>Com afecten les activitats econòmiques als recursos naturals?</a:t>
            </a:r>
          </a:p>
          <a:p>
            <a:pPr lvl="1"/>
            <a:r>
              <a:rPr lang="ca-ES" dirty="0"/>
              <a:t>Què entens per consumisme? Descriu-ne algun exemple.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894163-9FD9-F84C-B65B-11365613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337" y="2618014"/>
            <a:ext cx="5375661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7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A11AA-46C0-D848-8DB3-5A03FE9D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800" dirty="0"/>
              <a:t>9. Les activitats econòmiques</a:t>
            </a:r>
            <a:br>
              <a:rPr lang="ca-ES" sz="2800" dirty="0"/>
            </a:br>
            <a:r>
              <a:rPr lang="ca-ES" sz="2000" dirty="0"/>
              <a:t>(</a:t>
            </a:r>
            <a:r>
              <a:rPr lang="ca-ES" sz="2000" b="1" u="sng" dirty="0"/>
              <a:t>p. 46-47</a:t>
            </a:r>
            <a:r>
              <a:rPr lang="ca-ES" sz="2000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27C88A-403D-3347-AFF5-47335084D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12" y="2327728"/>
            <a:ext cx="8758302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u="sng" dirty="0" err="1"/>
              <a:t>Activitat</a:t>
            </a:r>
            <a:r>
              <a:rPr lang="es-ES" u="sng" dirty="0"/>
              <a:t> </a:t>
            </a:r>
            <a:r>
              <a:rPr lang="es-ES" b="1" u="sng" dirty="0" err="1"/>
              <a:t>econòmica</a:t>
            </a:r>
            <a:r>
              <a:rPr lang="es-ES" u="sng" dirty="0"/>
              <a:t>: </a:t>
            </a:r>
            <a:endParaRPr lang="es-ES" dirty="0"/>
          </a:p>
          <a:p>
            <a:r>
              <a:rPr lang="es-ES" dirty="0" err="1"/>
              <a:t>Conjunt</a:t>
            </a:r>
            <a:r>
              <a:rPr lang="es-ES" dirty="0"/>
              <a:t> </a:t>
            </a:r>
            <a:r>
              <a:rPr lang="es-ES" dirty="0" err="1"/>
              <a:t>d’activitats</a:t>
            </a:r>
            <a:r>
              <a:rPr lang="es-ES" dirty="0"/>
              <a:t> que </a:t>
            </a:r>
            <a:r>
              <a:rPr lang="es-ES" dirty="0" err="1"/>
              <a:t>portem</a:t>
            </a:r>
            <a:r>
              <a:rPr lang="es-ES" dirty="0"/>
              <a:t> a </a:t>
            </a:r>
            <a:r>
              <a:rPr lang="es-ES" dirty="0" err="1"/>
              <a:t>terme</a:t>
            </a:r>
            <a:r>
              <a:rPr lang="es-ES" dirty="0"/>
              <a:t> per </a:t>
            </a:r>
            <a:r>
              <a:rPr lang="es-ES" dirty="0" err="1"/>
              <a:t>cobrir</a:t>
            </a:r>
            <a:r>
              <a:rPr lang="es-ES" dirty="0"/>
              <a:t> les </a:t>
            </a:r>
            <a:r>
              <a:rPr lang="es-ES" dirty="0" err="1"/>
              <a:t>necessitats</a:t>
            </a:r>
            <a:r>
              <a:rPr lang="es-ES" dirty="0"/>
              <a:t> de les persones i de les </a:t>
            </a:r>
            <a:r>
              <a:rPr lang="es-ES" dirty="0" err="1"/>
              <a:t>societats</a:t>
            </a:r>
            <a:r>
              <a:rPr lang="es-ES" dirty="0"/>
              <a:t>, </a:t>
            </a:r>
            <a:r>
              <a:rPr lang="es-ES" dirty="0" err="1"/>
              <a:t>bé</a:t>
            </a:r>
            <a:r>
              <a:rPr lang="es-ES" dirty="0"/>
              <a:t> </a:t>
            </a:r>
            <a:r>
              <a:rPr lang="es-ES" dirty="0" err="1"/>
              <a:t>produint</a:t>
            </a:r>
            <a:r>
              <a:rPr lang="es-ES" dirty="0"/>
              <a:t> </a:t>
            </a:r>
            <a:r>
              <a:rPr lang="es-ES" dirty="0" err="1"/>
              <a:t>béns</a:t>
            </a:r>
            <a:r>
              <a:rPr lang="es-ES" dirty="0"/>
              <a:t> o </a:t>
            </a:r>
            <a:r>
              <a:rPr lang="es-ES" dirty="0" err="1"/>
              <a:t>presentant</a:t>
            </a:r>
            <a:r>
              <a:rPr lang="es-ES" dirty="0"/>
              <a:t> </a:t>
            </a:r>
            <a:r>
              <a:rPr lang="es-ES" dirty="0" err="1"/>
              <a:t>serveis</a:t>
            </a:r>
            <a:r>
              <a:rPr lang="es-ES" dirty="0"/>
              <a:t>. </a:t>
            </a:r>
          </a:p>
          <a:p>
            <a:pPr marL="0" indent="0">
              <a:buNone/>
            </a:pPr>
            <a:endParaRPr lang="es-ES" b="1" u="sng" dirty="0"/>
          </a:p>
          <a:p>
            <a:pPr marL="0" indent="0">
              <a:buNone/>
            </a:pPr>
            <a:r>
              <a:rPr lang="es-ES" b="1" u="sng" dirty="0"/>
              <a:t>3 fases</a:t>
            </a:r>
            <a:r>
              <a:rPr lang="es-ES" u="sng" dirty="0"/>
              <a:t>:</a:t>
            </a:r>
            <a:endParaRPr lang="es-ES" dirty="0"/>
          </a:p>
          <a:p>
            <a:r>
              <a:rPr lang="es-ES" b="1" dirty="0" err="1"/>
              <a:t>Producció</a:t>
            </a:r>
            <a:r>
              <a:rPr lang="es-ES" dirty="0"/>
              <a:t>: de </a:t>
            </a:r>
            <a:r>
              <a:rPr lang="es-ES" u="sng" dirty="0" err="1"/>
              <a:t>béns</a:t>
            </a:r>
            <a:r>
              <a:rPr lang="es-ES" u="sng" dirty="0"/>
              <a:t> de </a:t>
            </a:r>
            <a:r>
              <a:rPr lang="es-ES" u="sng" dirty="0" err="1"/>
              <a:t>consum</a:t>
            </a:r>
            <a:r>
              <a:rPr lang="es-ES" u="sng" dirty="0"/>
              <a:t> o </a:t>
            </a:r>
            <a:r>
              <a:rPr lang="es-ES" u="sng" dirty="0" err="1"/>
              <a:t>finals</a:t>
            </a:r>
            <a:r>
              <a:rPr lang="es-ES" dirty="0"/>
              <a:t> (</a:t>
            </a:r>
            <a:r>
              <a:rPr lang="es-ES" dirty="0" err="1"/>
              <a:t>satisfan</a:t>
            </a:r>
            <a:r>
              <a:rPr lang="es-ES" dirty="0"/>
              <a:t> </a:t>
            </a:r>
            <a:r>
              <a:rPr lang="es-ES" dirty="0" err="1"/>
              <a:t>directament</a:t>
            </a:r>
            <a:r>
              <a:rPr lang="es-ES" dirty="0"/>
              <a:t> les </a:t>
            </a:r>
            <a:r>
              <a:rPr lang="es-ES" dirty="0" err="1"/>
              <a:t>necessitats</a:t>
            </a:r>
            <a:r>
              <a:rPr lang="es-ES" dirty="0"/>
              <a:t> del consumidor); o de </a:t>
            </a:r>
            <a:r>
              <a:rPr lang="es-ES" u="sng" dirty="0" err="1"/>
              <a:t>bens</a:t>
            </a:r>
            <a:r>
              <a:rPr lang="es-ES" u="sng" dirty="0"/>
              <a:t> de </a:t>
            </a:r>
            <a:r>
              <a:rPr lang="es-ES" u="sng" dirty="0" err="1"/>
              <a:t>producció</a:t>
            </a:r>
            <a:r>
              <a:rPr lang="es-ES" u="sng" dirty="0"/>
              <a:t> o </a:t>
            </a:r>
            <a:r>
              <a:rPr lang="es-ES" u="sng" dirty="0" err="1"/>
              <a:t>intermedis</a:t>
            </a:r>
            <a:r>
              <a:rPr lang="es-ES" u="sng" dirty="0"/>
              <a:t> </a:t>
            </a:r>
            <a:r>
              <a:rPr lang="es-ES" dirty="0"/>
              <a:t>(</a:t>
            </a:r>
            <a:r>
              <a:rPr lang="es-ES" dirty="0" err="1"/>
              <a:t>materials</a:t>
            </a:r>
            <a:r>
              <a:rPr lang="es-ES" dirty="0"/>
              <a:t>, </a:t>
            </a:r>
            <a:r>
              <a:rPr lang="es-ES" dirty="0" err="1"/>
              <a:t>màquines</a:t>
            </a:r>
            <a:r>
              <a:rPr lang="es-ES" dirty="0"/>
              <a:t>… que </a:t>
            </a:r>
            <a:r>
              <a:rPr lang="es-ES" dirty="0" err="1"/>
              <a:t>s’usaran</a:t>
            </a:r>
            <a:r>
              <a:rPr lang="es-ES" dirty="0"/>
              <a:t> per tornar a </a:t>
            </a:r>
            <a:r>
              <a:rPr lang="es-ES" dirty="0" err="1"/>
              <a:t>produir</a:t>
            </a:r>
            <a:r>
              <a:rPr lang="es-ES" dirty="0"/>
              <a:t>).  </a:t>
            </a:r>
          </a:p>
          <a:p>
            <a:r>
              <a:rPr lang="es-ES" b="1" dirty="0" err="1"/>
              <a:t>Comercialització</a:t>
            </a:r>
            <a:r>
              <a:rPr lang="es-ES" dirty="0"/>
              <a:t> (</a:t>
            </a:r>
            <a:r>
              <a:rPr lang="es-ES" dirty="0" err="1"/>
              <a:t>emmagatzematge</a:t>
            </a:r>
            <a:r>
              <a:rPr lang="es-ES" dirty="0"/>
              <a:t>, </a:t>
            </a:r>
            <a:r>
              <a:rPr lang="es-ES" dirty="0" err="1"/>
              <a:t>transport</a:t>
            </a:r>
            <a:r>
              <a:rPr lang="es-ES" dirty="0"/>
              <a:t> i venda): </a:t>
            </a:r>
            <a:r>
              <a:rPr lang="es-ES" dirty="0" err="1"/>
              <a:t>pot</a:t>
            </a:r>
            <a:r>
              <a:rPr lang="es-ES" dirty="0"/>
              <a:t> ser a </a:t>
            </a:r>
            <a:r>
              <a:rPr lang="es-ES" u="sng" dirty="0" err="1"/>
              <a:t>l'engròs</a:t>
            </a:r>
            <a:r>
              <a:rPr lang="es-ES" dirty="0"/>
              <a:t> (</a:t>
            </a:r>
            <a:r>
              <a:rPr lang="es-ES" dirty="0" err="1"/>
              <a:t>majoristes</a:t>
            </a:r>
            <a:r>
              <a:rPr lang="es-ES" dirty="0"/>
              <a:t>, </a:t>
            </a:r>
            <a:r>
              <a:rPr lang="es-ES" dirty="0" err="1"/>
              <a:t>venen</a:t>
            </a:r>
            <a:r>
              <a:rPr lang="es-ES" dirty="0"/>
              <a:t> en </a:t>
            </a:r>
            <a:r>
              <a:rPr lang="es-ES" dirty="0" err="1"/>
              <a:t>grans</a:t>
            </a:r>
            <a:r>
              <a:rPr lang="es-ES" dirty="0"/>
              <a:t> </a:t>
            </a:r>
            <a:r>
              <a:rPr lang="es-ES" dirty="0" err="1"/>
              <a:t>quantitats</a:t>
            </a:r>
            <a:r>
              <a:rPr lang="es-ES" dirty="0"/>
              <a:t> a </a:t>
            </a:r>
            <a:r>
              <a:rPr lang="es-ES" dirty="0" err="1"/>
              <a:t>altres</a:t>
            </a:r>
            <a:r>
              <a:rPr lang="es-ES" dirty="0"/>
              <a:t> </a:t>
            </a:r>
            <a:r>
              <a:rPr lang="es-ES" dirty="0" err="1"/>
              <a:t>empreses</a:t>
            </a:r>
            <a:r>
              <a:rPr lang="es-ES" dirty="0"/>
              <a:t>, </a:t>
            </a:r>
            <a:r>
              <a:rPr lang="es-ES" dirty="0" err="1"/>
              <a:t>com</a:t>
            </a:r>
            <a:r>
              <a:rPr lang="es-ES" dirty="0"/>
              <a:t> Macro) i </a:t>
            </a:r>
            <a:r>
              <a:rPr lang="es-ES" u="sng" dirty="0"/>
              <a:t>al </a:t>
            </a:r>
            <a:r>
              <a:rPr lang="es-ES" u="sng" dirty="0" err="1"/>
              <a:t>detall</a:t>
            </a:r>
            <a:r>
              <a:rPr lang="es-ES" u="sng" dirty="0"/>
              <a:t> </a:t>
            </a:r>
            <a:r>
              <a:rPr lang="es-ES" dirty="0"/>
              <a:t>(venda </a:t>
            </a:r>
            <a:r>
              <a:rPr lang="es-ES" dirty="0" err="1"/>
              <a:t>als</a:t>
            </a:r>
            <a:r>
              <a:rPr lang="es-ES" dirty="0"/>
              <a:t> </a:t>
            </a:r>
            <a:r>
              <a:rPr lang="es-ES" dirty="0" err="1"/>
              <a:t>consumidors</a:t>
            </a:r>
            <a:r>
              <a:rPr lang="es-ES" dirty="0"/>
              <a:t> </a:t>
            </a:r>
            <a:r>
              <a:rPr lang="es-ES" dirty="0" err="1"/>
              <a:t>finals</a:t>
            </a:r>
            <a:r>
              <a:rPr lang="es-ES" dirty="0"/>
              <a:t>, </a:t>
            </a:r>
            <a:r>
              <a:rPr lang="es-ES" dirty="0" err="1"/>
              <a:t>com</a:t>
            </a:r>
            <a:r>
              <a:rPr lang="es-ES" dirty="0"/>
              <a:t> Carrefour). </a:t>
            </a:r>
          </a:p>
          <a:p>
            <a:r>
              <a:rPr lang="es-ES" b="1" dirty="0" err="1"/>
              <a:t>Consum</a:t>
            </a:r>
            <a:r>
              <a:rPr lang="es-ES" dirty="0"/>
              <a:t>: </a:t>
            </a:r>
            <a:r>
              <a:rPr lang="es-ES" dirty="0" err="1"/>
              <a:t>satisfacció</a:t>
            </a:r>
            <a:r>
              <a:rPr lang="es-ES" dirty="0"/>
              <a:t> de les </a:t>
            </a:r>
            <a:r>
              <a:rPr lang="es-ES" dirty="0" err="1"/>
              <a:t>necessitats</a:t>
            </a:r>
            <a:r>
              <a:rPr lang="es-ES" dirty="0"/>
              <a:t> de les persones.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13EF9C-B439-E145-9E26-B797619E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29" y="3376055"/>
            <a:ext cx="3390900" cy="21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6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A1034-A508-FB4C-B2D7-02E3FEF3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OBJECTIUS</a:t>
            </a:r>
            <a:br>
              <a:rPr lang="ca-ES" dirty="0"/>
            </a:br>
            <a:r>
              <a:rPr lang="ca-ES" sz="2000" dirty="0"/>
              <a:t>(ORGANITZACIÓ ECONÒMICA DE LES SOCIETATS)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DB8C26-34F3-CA40-8B5E-63B5CDD01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68447"/>
            <a:ext cx="8761412" cy="3912432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Definir el </a:t>
            </a:r>
            <a:r>
              <a:rPr lang="es-ES" dirty="0" err="1"/>
              <a:t>concepte</a:t>
            </a:r>
            <a:r>
              <a:rPr lang="es-ES" dirty="0"/>
              <a:t> </a:t>
            </a:r>
            <a:r>
              <a:rPr lang="es-ES" dirty="0" err="1"/>
              <a:t>d’activitat</a:t>
            </a:r>
            <a:r>
              <a:rPr lang="es-ES" dirty="0"/>
              <a:t> </a:t>
            </a:r>
            <a:r>
              <a:rPr lang="es-ES" dirty="0" err="1"/>
              <a:t>econòmica</a:t>
            </a:r>
            <a:r>
              <a:rPr lang="es-ES" dirty="0"/>
              <a:t> i enumerar-</a:t>
            </a:r>
            <a:r>
              <a:rPr lang="es-ES" dirty="0" err="1"/>
              <a:t>ne</a:t>
            </a:r>
            <a:r>
              <a:rPr lang="es-ES" dirty="0"/>
              <a:t> i </a:t>
            </a:r>
            <a:r>
              <a:rPr lang="es-ES" dirty="0" err="1"/>
              <a:t>descriure</a:t>
            </a:r>
            <a:r>
              <a:rPr lang="es-ES" dirty="0"/>
              <a:t> les </a:t>
            </a:r>
            <a:r>
              <a:rPr lang="es-ES" dirty="0" err="1"/>
              <a:t>seves</a:t>
            </a:r>
            <a:r>
              <a:rPr lang="es-ES" dirty="0"/>
              <a:t> fases. </a:t>
            </a:r>
          </a:p>
          <a:p>
            <a:r>
              <a:rPr lang="es-ES" dirty="0"/>
              <a:t>Diferenciar les </a:t>
            </a:r>
            <a:r>
              <a:rPr lang="es-ES" dirty="0" err="1"/>
              <a:t>necessitats</a:t>
            </a:r>
            <a:r>
              <a:rPr lang="es-ES" dirty="0"/>
              <a:t> </a:t>
            </a:r>
            <a:r>
              <a:rPr lang="es-ES" dirty="0" err="1"/>
              <a:t>primàries</a:t>
            </a:r>
            <a:r>
              <a:rPr lang="es-ES" dirty="0"/>
              <a:t> de les </a:t>
            </a:r>
            <a:r>
              <a:rPr lang="es-ES" dirty="0" err="1"/>
              <a:t>secundàries</a:t>
            </a:r>
            <a:r>
              <a:rPr lang="es-ES" dirty="0"/>
              <a:t> i avaluar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perills</a:t>
            </a:r>
            <a:r>
              <a:rPr lang="es-ES" dirty="0"/>
              <a:t> de la </a:t>
            </a:r>
            <a:r>
              <a:rPr lang="es-ES" dirty="0" err="1"/>
              <a:t>societat</a:t>
            </a:r>
            <a:r>
              <a:rPr lang="es-ES" dirty="0"/>
              <a:t> de </a:t>
            </a:r>
            <a:r>
              <a:rPr lang="es-ES" dirty="0" err="1"/>
              <a:t>consum</a:t>
            </a:r>
            <a:r>
              <a:rPr lang="es-ES" dirty="0"/>
              <a:t>. </a:t>
            </a:r>
          </a:p>
          <a:p>
            <a:r>
              <a:rPr lang="es-ES" dirty="0"/>
              <a:t>Enumerar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 de </a:t>
            </a:r>
            <a:r>
              <a:rPr lang="es-ES" dirty="0" err="1"/>
              <a:t>producció</a:t>
            </a:r>
            <a:r>
              <a:rPr lang="es-ES" dirty="0"/>
              <a:t> i </a:t>
            </a:r>
            <a:r>
              <a:rPr lang="es-ES" dirty="0" err="1"/>
              <a:t>raonar</a:t>
            </a:r>
            <a:r>
              <a:rPr lang="es-ES" dirty="0"/>
              <a:t> </a:t>
            </a:r>
            <a:r>
              <a:rPr lang="es-ES" dirty="0" err="1"/>
              <a:t>qui</a:t>
            </a:r>
            <a:r>
              <a:rPr lang="es-ES" dirty="0"/>
              <a:t> </a:t>
            </a:r>
            <a:r>
              <a:rPr lang="es-ES" dirty="0" err="1"/>
              <a:t>són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agents</a:t>
            </a:r>
            <a:r>
              <a:rPr lang="es-ES" dirty="0"/>
              <a:t> </a:t>
            </a:r>
            <a:r>
              <a:rPr lang="es-ES" dirty="0" err="1"/>
              <a:t>econòmics</a:t>
            </a:r>
            <a:r>
              <a:rPr lang="es-ES" dirty="0"/>
              <a:t>. </a:t>
            </a:r>
          </a:p>
          <a:p>
            <a:r>
              <a:rPr lang="es-ES" dirty="0"/>
              <a:t>Diferenciar i resumir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sectors</a:t>
            </a:r>
            <a:r>
              <a:rPr lang="es-ES" dirty="0"/>
              <a:t> </a:t>
            </a:r>
            <a:r>
              <a:rPr lang="es-ES" dirty="0" err="1"/>
              <a:t>econòmics</a:t>
            </a:r>
            <a:r>
              <a:rPr lang="es-ES" dirty="0"/>
              <a:t>. </a:t>
            </a:r>
          </a:p>
          <a:p>
            <a:r>
              <a:rPr lang="es-ES" dirty="0"/>
              <a:t>Diferenciar, resumir, valorar i criticar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sistemes</a:t>
            </a:r>
            <a:r>
              <a:rPr lang="es-ES" dirty="0"/>
              <a:t> </a:t>
            </a:r>
            <a:r>
              <a:rPr lang="es-ES" dirty="0" err="1"/>
              <a:t>econòmics</a:t>
            </a:r>
            <a:r>
              <a:rPr lang="es-ES" dirty="0"/>
              <a:t>, </a:t>
            </a:r>
            <a:r>
              <a:rPr lang="es-ES" dirty="0" err="1"/>
              <a:t>especialment</a:t>
            </a:r>
            <a:r>
              <a:rPr lang="es-ES" dirty="0"/>
              <a:t>, el </a:t>
            </a:r>
            <a:r>
              <a:rPr lang="es-ES" dirty="0" err="1"/>
              <a:t>capitalisme</a:t>
            </a:r>
            <a:r>
              <a:rPr lang="es-ES" dirty="0"/>
              <a:t>. </a:t>
            </a:r>
            <a:br>
              <a:rPr lang="es-ES" dirty="0"/>
            </a:br>
            <a:endParaRPr lang="es-ES" dirty="0"/>
          </a:p>
          <a:p>
            <a:r>
              <a:rPr lang="es-ES" dirty="0"/>
              <a:t>Elaborar </a:t>
            </a:r>
            <a:r>
              <a:rPr lang="es-ES" dirty="0" err="1"/>
              <a:t>mapes</a:t>
            </a:r>
            <a:r>
              <a:rPr lang="es-ES" dirty="0"/>
              <a:t> </a:t>
            </a:r>
            <a:r>
              <a:rPr lang="es-ES" dirty="0" err="1"/>
              <a:t>conceptuals</a:t>
            </a:r>
            <a:r>
              <a:rPr lang="es-ES" dirty="0"/>
              <a:t> i </a:t>
            </a:r>
            <a:r>
              <a:rPr lang="es-ES" dirty="0" err="1"/>
              <a:t>esquemes</a:t>
            </a:r>
            <a:r>
              <a:rPr lang="es-ES" dirty="0"/>
              <a:t> sobre </a:t>
            </a:r>
            <a:r>
              <a:rPr lang="es-ES" dirty="0" err="1"/>
              <a:t>alguns</a:t>
            </a:r>
            <a:r>
              <a:rPr lang="es-ES" dirty="0"/>
              <a:t> </a:t>
            </a:r>
            <a:r>
              <a:rPr lang="es-ES" dirty="0" err="1"/>
              <a:t>apartats</a:t>
            </a:r>
            <a:r>
              <a:rPr lang="es-ES" dirty="0"/>
              <a:t> de la </a:t>
            </a:r>
            <a:r>
              <a:rPr lang="es-ES" dirty="0" err="1"/>
              <a:t>unitat</a:t>
            </a:r>
            <a:r>
              <a:rPr lang="es-ES" dirty="0"/>
              <a:t>. </a:t>
            </a:r>
          </a:p>
          <a:p>
            <a:r>
              <a:rPr lang="es-ES" dirty="0" err="1"/>
              <a:t>Descriure</a:t>
            </a:r>
            <a:r>
              <a:rPr lang="es-ES" dirty="0"/>
              <a:t>, </a:t>
            </a:r>
            <a:r>
              <a:rPr lang="es-ES" dirty="0" err="1"/>
              <a:t>analitzar</a:t>
            </a:r>
            <a:r>
              <a:rPr lang="es-ES" dirty="0"/>
              <a:t> i interpretar </a:t>
            </a:r>
            <a:r>
              <a:rPr lang="es-ES" dirty="0" err="1"/>
              <a:t>gràfiques</a:t>
            </a:r>
            <a:r>
              <a:rPr lang="es-ES" dirty="0"/>
              <a:t>.</a:t>
            </a:r>
          </a:p>
          <a:p>
            <a:r>
              <a:rPr lang="es-ES" dirty="0" err="1"/>
              <a:t>Descriure</a:t>
            </a:r>
            <a:r>
              <a:rPr lang="es-ES" dirty="0"/>
              <a:t>, </a:t>
            </a:r>
            <a:r>
              <a:rPr lang="es-ES" dirty="0" err="1"/>
              <a:t>analitzar</a:t>
            </a:r>
            <a:r>
              <a:rPr lang="es-ES" dirty="0"/>
              <a:t> i interpretar </a:t>
            </a:r>
            <a:r>
              <a:rPr lang="es-ES" dirty="0" err="1"/>
              <a:t>mapes</a:t>
            </a:r>
            <a:r>
              <a:rPr lang="es-ES" dirty="0"/>
              <a:t> </a:t>
            </a:r>
            <a:r>
              <a:rPr lang="es-ES" dirty="0" err="1"/>
              <a:t>temàtics</a:t>
            </a:r>
            <a:r>
              <a:rPr lang="es-ES" dirty="0"/>
              <a:t>. </a:t>
            </a:r>
          </a:p>
          <a:p>
            <a:r>
              <a:rPr lang="es-ES" dirty="0"/>
              <a:t>Investigar a Internet </a:t>
            </a:r>
            <a:r>
              <a:rPr lang="es-ES" dirty="0" err="1"/>
              <a:t>dades</a:t>
            </a:r>
            <a:r>
              <a:rPr lang="es-ES" dirty="0"/>
              <a:t> </a:t>
            </a:r>
            <a:r>
              <a:rPr lang="es-ES" dirty="0" err="1"/>
              <a:t>econòmiques</a:t>
            </a:r>
            <a:r>
              <a:rPr lang="es-ES" dirty="0"/>
              <a:t> del </a:t>
            </a:r>
            <a:r>
              <a:rPr lang="es-ES" dirty="0" err="1"/>
              <a:t>món</a:t>
            </a:r>
            <a:r>
              <a:rPr lang="es-ES" dirty="0"/>
              <a:t>.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14187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5BCE5-A67A-4B4F-8D1F-A2C9CA3A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10. Les necessitats i el consum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7FB2FD-E500-474E-AF94-3E104EB1B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5" y="2488745"/>
            <a:ext cx="7228114" cy="4116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/>
              <a:t>Les persones </a:t>
            </a:r>
            <a:r>
              <a:rPr lang="es-ES" sz="2000" dirty="0" err="1"/>
              <a:t>consumim</a:t>
            </a:r>
            <a:r>
              <a:rPr lang="es-ES" sz="2000" dirty="0"/>
              <a:t> </a:t>
            </a:r>
            <a:r>
              <a:rPr lang="es-ES" sz="2000" dirty="0" err="1"/>
              <a:t>perquè</a:t>
            </a:r>
            <a:r>
              <a:rPr lang="es-ES" sz="2000" dirty="0"/>
              <a:t> </a:t>
            </a:r>
            <a:r>
              <a:rPr lang="es-ES" sz="2000" dirty="0" err="1"/>
              <a:t>tenim</a:t>
            </a:r>
            <a:r>
              <a:rPr lang="es-ES" sz="2000" dirty="0"/>
              <a:t> </a:t>
            </a:r>
            <a:r>
              <a:rPr lang="es-ES" sz="2000" dirty="0" err="1"/>
              <a:t>necessitats</a:t>
            </a:r>
            <a:r>
              <a:rPr lang="es-ES" sz="2000" dirty="0"/>
              <a:t>, que poden ser de dos </a:t>
            </a:r>
            <a:r>
              <a:rPr lang="es-ES" sz="2000" dirty="0" err="1"/>
              <a:t>tipus</a:t>
            </a:r>
            <a:r>
              <a:rPr lang="es-ES" sz="2000" dirty="0"/>
              <a:t>: </a:t>
            </a:r>
          </a:p>
          <a:p>
            <a:r>
              <a:rPr lang="es-ES" sz="2000" b="1" u="sng" dirty="0" err="1"/>
              <a:t>Necessitats</a:t>
            </a:r>
            <a:r>
              <a:rPr lang="es-ES" sz="2000" b="1" u="sng" dirty="0"/>
              <a:t> </a:t>
            </a:r>
            <a:r>
              <a:rPr lang="es-ES" sz="2000" b="1" u="sng" dirty="0" err="1"/>
              <a:t>primàries</a:t>
            </a:r>
            <a:r>
              <a:rPr lang="es-ES" sz="2000" b="1" u="sng" dirty="0"/>
              <a:t>:</a:t>
            </a:r>
            <a:r>
              <a:rPr lang="es-ES" sz="2000" dirty="0"/>
              <a:t> imprescindibles per poder </a:t>
            </a:r>
            <a:r>
              <a:rPr lang="es-ES" sz="2000" dirty="0" err="1"/>
              <a:t>sobreviure</a:t>
            </a:r>
            <a:r>
              <a:rPr lang="es-ES" sz="2000" dirty="0"/>
              <a:t>. </a:t>
            </a:r>
          </a:p>
          <a:p>
            <a:r>
              <a:rPr lang="es-ES" sz="2000" b="1" u="sng" dirty="0" err="1"/>
              <a:t>Necessitats</a:t>
            </a:r>
            <a:r>
              <a:rPr lang="es-ES" sz="2000" b="1" u="sng" dirty="0"/>
              <a:t> </a:t>
            </a:r>
            <a:r>
              <a:rPr lang="es-ES" sz="2000" b="1" u="sng" dirty="0" err="1"/>
              <a:t>secundàries</a:t>
            </a:r>
            <a:r>
              <a:rPr lang="es-ES" sz="2000" b="1" u="sng" dirty="0"/>
              <a:t>:</a:t>
            </a:r>
            <a:r>
              <a:rPr lang="es-ES" sz="2000" dirty="0"/>
              <a:t> fan </a:t>
            </a:r>
            <a:r>
              <a:rPr lang="es-ES" sz="2000" dirty="0" err="1"/>
              <a:t>augmentar</a:t>
            </a:r>
            <a:r>
              <a:rPr lang="es-ES" sz="2000" dirty="0"/>
              <a:t> el </a:t>
            </a:r>
            <a:r>
              <a:rPr lang="es-ES" sz="2000" dirty="0" err="1"/>
              <a:t>nostre</a:t>
            </a:r>
            <a:r>
              <a:rPr lang="es-ES" sz="2000" dirty="0"/>
              <a:t> </a:t>
            </a:r>
            <a:r>
              <a:rPr lang="es-ES" sz="2000" dirty="0" err="1"/>
              <a:t>benestar</a:t>
            </a:r>
            <a:r>
              <a:rPr lang="es-ES" sz="2000" dirty="0"/>
              <a:t>. </a:t>
            </a:r>
          </a:p>
          <a:p>
            <a:pPr marL="0" indent="0">
              <a:buNone/>
            </a:pPr>
            <a:endParaRPr lang="es-ES" sz="2000" dirty="0"/>
          </a:p>
          <a:p>
            <a:pPr marL="0" indent="0">
              <a:buNone/>
            </a:pPr>
            <a:r>
              <a:rPr lang="es-ES" sz="2000" dirty="0" err="1"/>
              <a:t>Actualment</a:t>
            </a:r>
            <a:r>
              <a:rPr lang="es-ES" sz="2000" dirty="0"/>
              <a:t>, </a:t>
            </a:r>
            <a:r>
              <a:rPr lang="es-ES" sz="2000" dirty="0" err="1"/>
              <a:t>s’ha</a:t>
            </a:r>
            <a:r>
              <a:rPr lang="es-ES" sz="2000" dirty="0"/>
              <a:t> </a:t>
            </a:r>
            <a:r>
              <a:rPr lang="es-ES" sz="2000" dirty="0" err="1"/>
              <a:t>expandit</a:t>
            </a:r>
            <a:r>
              <a:rPr lang="es-ES" sz="2000" dirty="0"/>
              <a:t> la </a:t>
            </a:r>
            <a:r>
              <a:rPr lang="es-ES" sz="2000" b="1" u="sng" dirty="0" err="1"/>
              <a:t>societat</a:t>
            </a:r>
            <a:r>
              <a:rPr lang="es-ES" sz="2000" b="1" u="sng" dirty="0"/>
              <a:t> de </a:t>
            </a:r>
            <a:r>
              <a:rPr lang="es-ES" sz="2000" b="1" u="sng" dirty="0" err="1"/>
              <a:t>consum</a:t>
            </a:r>
            <a:r>
              <a:rPr lang="es-ES" sz="2000" dirty="0"/>
              <a:t>, </a:t>
            </a:r>
            <a:r>
              <a:rPr lang="es-ES" sz="2000" dirty="0" err="1"/>
              <a:t>és</a:t>
            </a:r>
            <a:r>
              <a:rPr lang="es-ES" sz="2000" dirty="0"/>
              <a:t> a </a:t>
            </a:r>
            <a:r>
              <a:rPr lang="es-ES" sz="2000" dirty="0" err="1"/>
              <a:t>dir</a:t>
            </a:r>
            <a:r>
              <a:rPr lang="es-ES" sz="2000" dirty="0"/>
              <a:t>, que té un </a:t>
            </a:r>
            <a:r>
              <a:rPr lang="es-ES" sz="2000" dirty="0" err="1"/>
              <a:t>afany</a:t>
            </a:r>
            <a:r>
              <a:rPr lang="es-ES" sz="2000" dirty="0"/>
              <a:t> per adquirir </a:t>
            </a:r>
            <a:r>
              <a:rPr lang="es-ES" sz="2000" dirty="0" err="1"/>
              <a:t>productes</a:t>
            </a:r>
            <a:r>
              <a:rPr lang="es-ES" sz="2000" dirty="0"/>
              <a:t> i </a:t>
            </a:r>
            <a:r>
              <a:rPr lang="es-ES" sz="2000" dirty="0" err="1"/>
              <a:t>serveis</a:t>
            </a:r>
            <a:r>
              <a:rPr lang="es-ES" sz="2000" dirty="0"/>
              <a:t> (</a:t>
            </a:r>
            <a:r>
              <a:rPr lang="es-ES" sz="2000" dirty="0" err="1"/>
              <a:t>consum</a:t>
            </a:r>
            <a:r>
              <a:rPr lang="es-ES" sz="2000" dirty="0"/>
              <a:t> </a:t>
            </a:r>
            <a:r>
              <a:rPr lang="es-ES" sz="2000" dirty="0" err="1"/>
              <a:t>excessiu</a:t>
            </a:r>
            <a:r>
              <a:rPr lang="es-ES" sz="2000" dirty="0"/>
              <a:t>) = Arrisca el </a:t>
            </a:r>
            <a:r>
              <a:rPr lang="es-ES" sz="2000" dirty="0" err="1"/>
              <a:t>medi</a:t>
            </a:r>
            <a:r>
              <a:rPr lang="es-ES" sz="2000" dirty="0"/>
              <a:t> </a:t>
            </a:r>
            <a:r>
              <a:rPr lang="es-ES" sz="2000" dirty="0" err="1"/>
              <a:t>ambient</a:t>
            </a:r>
            <a:r>
              <a:rPr lang="es-ES" sz="2000" dirty="0"/>
              <a:t> i la </a:t>
            </a:r>
            <a:r>
              <a:rPr lang="es-ES" sz="2000" dirty="0" err="1"/>
              <a:t>satisfacció</a:t>
            </a:r>
            <a:r>
              <a:rPr lang="es-ES" sz="2000" dirty="0"/>
              <a:t> de les </a:t>
            </a:r>
            <a:r>
              <a:rPr lang="es-ES" sz="2000" dirty="0" err="1"/>
              <a:t>necessitats</a:t>
            </a:r>
            <a:r>
              <a:rPr lang="es-ES" sz="2000" dirty="0"/>
              <a:t> </a:t>
            </a:r>
            <a:r>
              <a:rPr lang="es-ES" sz="2000" dirty="0" err="1"/>
              <a:t>futures</a:t>
            </a:r>
            <a:r>
              <a:rPr lang="es-ES" sz="2000" dirty="0"/>
              <a:t>. 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335309-AD1C-CE4D-B30F-D00EF3489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72" y="2488745"/>
            <a:ext cx="3006102" cy="38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00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8ACC4-BFFB-2E48-8E5A-530DF69C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ACTIVITATS P. 47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1CB63-957F-8A4C-B1F6-41A4825AE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5943" y="1640113"/>
            <a:ext cx="5312228" cy="5217887"/>
          </a:xfrm>
        </p:spPr>
        <p:txBody>
          <a:bodyPr>
            <a:normAutofit fontScale="92500" lnSpcReduction="20000"/>
          </a:bodyPr>
          <a:lstStyle/>
          <a:p>
            <a:r>
              <a:rPr lang="ca-ES" dirty="0"/>
              <a:t>2. OBSERVA LA IMATGE DE L’ESQUERRA I CLASSIFICA LES NECESSITATS EN BÀSIQUES O SECUNDÀRIES: AIGUA POTABLE, ALIMENTS SUFICIENTS, CASA PER PROTEGIR-SE, GAUDIR D’ATENCIÓ SANITÀRIA, ANAR AL CINEMA, FER UN VIATGE, INTERNET.</a:t>
            </a:r>
          </a:p>
          <a:p>
            <a:endParaRPr lang="ca-ES" dirty="0"/>
          </a:p>
          <a:p>
            <a:r>
              <a:rPr lang="ca-ES" dirty="0"/>
              <a:t>4. REDACTA 5 CONSELLS QUE PUGUIN AJUDAR A UNA PERSONA A CONVERTIR-SE EN UN CONSUMIDOR RESPONABLE.</a:t>
            </a:r>
          </a:p>
          <a:p>
            <a:endParaRPr lang="ca-ES" dirty="0"/>
          </a:p>
          <a:p>
            <a:r>
              <a:rPr lang="ca-ES" dirty="0"/>
              <a:t>5. DEFINEIX QUÈ ÉS L’ACTIVITAT ECONÒMICA</a:t>
            </a:r>
          </a:p>
          <a:p>
            <a:endParaRPr lang="ca-ES" dirty="0"/>
          </a:p>
          <a:p>
            <a:r>
              <a:rPr lang="ca-ES" dirty="0"/>
              <a:t>7. ENUMERA LES FASES DE L’ACTIVITAT ECONÒMICA I ASSENYALA ALGUNES CARACTERÍSTIQUES DE CADASCINA. </a:t>
            </a:r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209898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5227B-08BA-D248-A25E-CCA3DA82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11. Factors de producció (p. 48-49)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CDD33B-8329-BF48-8780-3606422D7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03500"/>
            <a:ext cx="5617029" cy="3776436"/>
          </a:xfrm>
        </p:spPr>
        <p:txBody>
          <a:bodyPr>
            <a:normAutofit lnSpcReduction="10000"/>
          </a:bodyPr>
          <a:lstStyle/>
          <a:p>
            <a:r>
              <a:rPr lang="es-ES" sz="2400" dirty="0" err="1"/>
              <a:t>Són</a:t>
            </a:r>
            <a:r>
              <a:rPr lang="es-ES" sz="2400" dirty="0"/>
              <a:t> </a:t>
            </a:r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dirty="0" err="1"/>
              <a:t>elements</a:t>
            </a:r>
            <a:r>
              <a:rPr lang="es-ES" sz="2400" dirty="0"/>
              <a:t> que </a:t>
            </a:r>
            <a:r>
              <a:rPr lang="es-ES" sz="2400" dirty="0" err="1"/>
              <a:t>necessitem</a:t>
            </a:r>
            <a:r>
              <a:rPr lang="es-ES" sz="2400" dirty="0"/>
              <a:t> per </a:t>
            </a:r>
            <a:r>
              <a:rPr lang="es-ES" sz="2400" dirty="0" err="1"/>
              <a:t>produir</a:t>
            </a:r>
            <a:r>
              <a:rPr lang="es-ES" sz="2400" dirty="0"/>
              <a:t> </a:t>
            </a:r>
            <a:r>
              <a:rPr lang="es-ES" sz="2400" dirty="0" err="1"/>
              <a:t>béns</a:t>
            </a:r>
            <a:r>
              <a:rPr lang="es-ES" sz="2400" dirty="0"/>
              <a:t> i </a:t>
            </a:r>
            <a:r>
              <a:rPr lang="es-ES" sz="2400" dirty="0" err="1"/>
              <a:t>serveis</a:t>
            </a:r>
            <a:r>
              <a:rPr lang="es-ES" sz="2400" dirty="0"/>
              <a:t>:</a:t>
            </a:r>
          </a:p>
          <a:p>
            <a:pPr lvl="1"/>
            <a:r>
              <a:rPr lang="es-ES" sz="2400" b="1" dirty="0"/>
              <a:t>Recursos </a:t>
            </a:r>
            <a:r>
              <a:rPr lang="es-ES" sz="2400" b="1" dirty="0" err="1"/>
              <a:t>naturals</a:t>
            </a:r>
            <a:r>
              <a:rPr lang="es-ES" sz="2400" dirty="0"/>
              <a:t> (en </a:t>
            </a:r>
            <a:r>
              <a:rPr lang="es-ES" sz="2400" dirty="0" err="1"/>
              <a:t>risc</a:t>
            </a:r>
            <a:r>
              <a:rPr lang="es-ES" sz="2400" dirty="0"/>
              <a:t> </a:t>
            </a:r>
            <a:r>
              <a:rPr lang="es-ES" sz="2400" dirty="0" err="1"/>
              <a:t>d’esgotament</a:t>
            </a:r>
            <a:r>
              <a:rPr lang="es-ES" sz="2400" dirty="0"/>
              <a:t>).</a:t>
            </a:r>
          </a:p>
          <a:p>
            <a:pPr lvl="1"/>
            <a:r>
              <a:rPr lang="es-ES" sz="2400" b="1" dirty="0" err="1"/>
              <a:t>Treball</a:t>
            </a:r>
            <a:r>
              <a:rPr lang="es-ES" sz="2400" b="1" dirty="0"/>
              <a:t> </a:t>
            </a:r>
            <a:r>
              <a:rPr lang="es-ES" sz="2400" b="1" dirty="0" err="1"/>
              <a:t>humà</a:t>
            </a:r>
            <a:r>
              <a:rPr lang="es-ES" sz="2400" dirty="0"/>
              <a:t>.</a:t>
            </a:r>
          </a:p>
          <a:p>
            <a:pPr lvl="1"/>
            <a:r>
              <a:rPr lang="es-ES" sz="2400" b="1" dirty="0"/>
              <a:t>Capital</a:t>
            </a:r>
            <a:r>
              <a:rPr lang="es-ES" sz="2400" dirty="0"/>
              <a:t>.</a:t>
            </a:r>
          </a:p>
          <a:p>
            <a:pPr lvl="1"/>
            <a:r>
              <a:rPr lang="es-ES" sz="2400" b="1" dirty="0" err="1"/>
              <a:t>Tecnologia</a:t>
            </a:r>
            <a:r>
              <a:rPr lang="es-ES" sz="2400" b="1" dirty="0"/>
              <a:t> i </a:t>
            </a:r>
            <a:r>
              <a:rPr lang="es-ES" sz="2400" b="1" dirty="0" err="1"/>
              <a:t>coneixements</a:t>
            </a:r>
            <a:r>
              <a:rPr lang="es-ES" sz="2400" dirty="0"/>
              <a:t> (</a:t>
            </a:r>
            <a:r>
              <a:rPr lang="es-ES" sz="2400" dirty="0" err="1"/>
              <a:t>necessaris</a:t>
            </a:r>
            <a:r>
              <a:rPr lang="es-ES" sz="2400" dirty="0"/>
              <a:t> per crear una </a:t>
            </a:r>
            <a:r>
              <a:rPr lang="es-ES" sz="2400" dirty="0" err="1"/>
              <a:t>economia</a:t>
            </a:r>
            <a:r>
              <a:rPr lang="es-ES" sz="2400" dirty="0"/>
              <a:t> competitiva).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5F31AE-6E2D-A243-8C18-C7D2B771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679" y="2603500"/>
            <a:ext cx="44323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2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67B71-70EB-8F44-8FEF-01B90AB4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12.  Els agents econòmics (p. 49)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182951-C9AE-4B4E-8BE3-12ACDB0EA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5" y="2298701"/>
            <a:ext cx="11418206" cy="802376"/>
          </a:xfrm>
        </p:spPr>
        <p:txBody>
          <a:bodyPr/>
          <a:lstStyle/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b="1" u="sng" dirty="0" err="1"/>
              <a:t>agents</a:t>
            </a:r>
            <a:r>
              <a:rPr lang="es-ES" b="1" u="sng" dirty="0"/>
              <a:t> </a:t>
            </a:r>
            <a:r>
              <a:rPr lang="es-ES" b="1" u="sng" dirty="0" err="1"/>
              <a:t>econòmics</a:t>
            </a:r>
            <a:r>
              <a:rPr lang="es-ES" b="1" u="sng" dirty="0"/>
              <a:t> </a:t>
            </a:r>
            <a:r>
              <a:rPr lang="es-ES" dirty="0" err="1"/>
              <a:t>són</a:t>
            </a:r>
            <a:r>
              <a:rPr lang="es-ES" dirty="0"/>
              <a:t> </a:t>
            </a:r>
            <a:r>
              <a:rPr lang="es-ES" dirty="0" err="1"/>
              <a:t>aquells</a:t>
            </a:r>
            <a:r>
              <a:rPr lang="es-ES" dirty="0"/>
              <a:t> que, </a:t>
            </a:r>
            <a:r>
              <a:rPr lang="es-ES" dirty="0" err="1"/>
              <a:t>amb</a:t>
            </a:r>
            <a:r>
              <a:rPr lang="es-ES" dirty="0"/>
              <a:t> les </a:t>
            </a:r>
            <a:r>
              <a:rPr lang="es-ES" dirty="0" err="1"/>
              <a:t>seves</a:t>
            </a:r>
            <a:r>
              <a:rPr lang="es-ES" dirty="0"/>
              <a:t> </a:t>
            </a:r>
            <a:r>
              <a:rPr lang="es-ES" dirty="0" err="1"/>
              <a:t>decisions</a:t>
            </a:r>
            <a:r>
              <a:rPr lang="es-ES" dirty="0"/>
              <a:t>, </a:t>
            </a:r>
            <a:r>
              <a:rPr lang="es-ES" dirty="0" err="1"/>
              <a:t>intervenen</a:t>
            </a:r>
            <a:r>
              <a:rPr lang="es-ES" dirty="0"/>
              <a:t> </a:t>
            </a:r>
            <a:r>
              <a:rPr lang="es-ES" dirty="0" err="1"/>
              <a:t>decisivament</a:t>
            </a:r>
            <a:r>
              <a:rPr lang="es-ES" dirty="0"/>
              <a:t> en el </a:t>
            </a:r>
            <a:r>
              <a:rPr lang="es-ES" dirty="0" err="1"/>
              <a:t>funcionament</a:t>
            </a:r>
            <a:r>
              <a:rPr lang="es-ES" dirty="0"/>
              <a:t> de </a:t>
            </a:r>
            <a:r>
              <a:rPr lang="es-ES" dirty="0" err="1"/>
              <a:t>l’economía</a:t>
            </a:r>
            <a:r>
              <a:rPr lang="es-ES" dirty="0"/>
              <a:t>. </a:t>
            </a:r>
            <a:r>
              <a:rPr lang="es-ES" dirty="0" err="1"/>
              <a:t>Són</a:t>
            </a:r>
            <a:r>
              <a:rPr lang="es-ES" dirty="0"/>
              <a:t> 3: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70A186-3A37-7F47-9FE0-DBEC27F8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4" y="3223532"/>
            <a:ext cx="3905250" cy="2603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E6F86-A2C0-294D-B32C-7AD2F2EE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07" y="3293382"/>
            <a:ext cx="3289300" cy="2463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7E2AC-28EF-C146-864F-9DDCEFBB7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15" y="3572493"/>
            <a:ext cx="3222171" cy="16681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103573-E2B4-4A41-BD7F-4296522829D4}"/>
              </a:ext>
            </a:extLst>
          </p:cNvPr>
          <p:cNvSpPr txBox="1"/>
          <p:nvPr/>
        </p:nvSpPr>
        <p:spPr>
          <a:xfrm>
            <a:off x="551543" y="5979886"/>
            <a:ext cx="3905251" cy="371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Les </a:t>
            </a:r>
            <a:r>
              <a:rPr lang="es-ES" b="1" dirty="0"/>
              <a:t>persones</a:t>
            </a:r>
            <a:r>
              <a:rPr lang="es-ES" dirty="0"/>
              <a:t> (</a:t>
            </a:r>
            <a:r>
              <a:rPr lang="es-ES" dirty="0" err="1"/>
              <a:t>consumidors</a:t>
            </a:r>
            <a:r>
              <a:rPr lang="es-ES" dirty="0"/>
              <a:t>)</a:t>
            </a:r>
            <a:endParaRPr lang="ca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FC49AC-2A42-0540-B5A6-E09C44255A24}"/>
              </a:ext>
            </a:extLst>
          </p:cNvPr>
          <p:cNvSpPr txBox="1"/>
          <p:nvPr/>
        </p:nvSpPr>
        <p:spPr>
          <a:xfrm>
            <a:off x="4700815" y="5434016"/>
            <a:ext cx="310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Les </a:t>
            </a:r>
            <a:r>
              <a:rPr lang="es-ES" b="1" dirty="0" err="1"/>
              <a:t>empreses</a:t>
            </a:r>
            <a:r>
              <a:rPr lang="es-ES" dirty="0"/>
              <a:t> (</a:t>
            </a:r>
            <a:r>
              <a:rPr lang="es-ES" dirty="0" err="1"/>
              <a:t>productors</a:t>
            </a:r>
            <a:r>
              <a:rPr lang="es-ES" dirty="0"/>
              <a:t> i </a:t>
            </a:r>
            <a:r>
              <a:rPr lang="es-ES" dirty="0" err="1"/>
              <a:t>distribuïdors</a:t>
            </a:r>
            <a:r>
              <a:rPr lang="es-ES" dirty="0"/>
              <a:t>)</a:t>
            </a:r>
            <a:endParaRPr lang="ca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89CC181-8D9C-434A-A589-070D31BBC2A2}"/>
              </a:ext>
            </a:extLst>
          </p:cNvPr>
          <p:cNvSpPr txBox="1"/>
          <p:nvPr/>
        </p:nvSpPr>
        <p:spPr>
          <a:xfrm>
            <a:off x="8167007" y="5965363"/>
            <a:ext cx="358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L’Estat</a:t>
            </a:r>
            <a:r>
              <a:rPr lang="es-ES" dirty="0"/>
              <a:t> (regulador </a:t>
            </a:r>
            <a:r>
              <a:rPr lang="es-ES" dirty="0" err="1"/>
              <a:t>econòmic</a:t>
            </a:r>
            <a:r>
              <a:rPr lang="es-ES" dirty="0"/>
              <a:t> </a:t>
            </a:r>
            <a:r>
              <a:rPr lang="es-ES" dirty="0" err="1"/>
              <a:t>mitjançant</a:t>
            </a:r>
            <a:r>
              <a:rPr lang="es-ES" dirty="0"/>
              <a:t> </a:t>
            </a:r>
            <a:r>
              <a:rPr lang="es-ES" dirty="0" err="1"/>
              <a:t>lleis</a:t>
            </a:r>
            <a:r>
              <a:rPr lang="es-ES" dirty="0"/>
              <a:t>),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01554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58C04-4979-3040-8D59-AD77D07B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13. Els sectors econòmics (p. 50-51)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0AA7D8-5427-3E4C-A153-D2828F0D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2511879"/>
            <a:ext cx="2895850" cy="21472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B4F974-D2C3-A74B-84C0-FCA68473345D}"/>
              </a:ext>
            </a:extLst>
          </p:cNvPr>
          <p:cNvSpPr txBox="1"/>
          <p:nvPr/>
        </p:nvSpPr>
        <p:spPr>
          <a:xfrm>
            <a:off x="704192" y="4659086"/>
            <a:ext cx="2931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u="sng" dirty="0"/>
          </a:p>
          <a:p>
            <a:r>
              <a:rPr lang="es-ES" b="1" u="sng" dirty="0"/>
              <a:t>Sector </a:t>
            </a:r>
            <a:r>
              <a:rPr lang="es-ES" b="1" u="sng" dirty="0" err="1"/>
              <a:t>primari</a:t>
            </a:r>
            <a:r>
              <a:rPr lang="es-ES" b="1" u="sng" dirty="0"/>
              <a:t>:</a:t>
            </a:r>
            <a:r>
              <a:rPr lang="es-ES" dirty="0"/>
              <a:t> agricultura, </a:t>
            </a:r>
            <a:r>
              <a:rPr lang="es-ES" dirty="0" err="1"/>
              <a:t>ramaderia</a:t>
            </a:r>
            <a:r>
              <a:rPr lang="es-ES" dirty="0"/>
              <a:t>, pesca i </a:t>
            </a:r>
            <a:r>
              <a:rPr lang="es-ES" dirty="0" err="1"/>
              <a:t>explotació</a:t>
            </a:r>
            <a:r>
              <a:rPr lang="es-ES" dirty="0"/>
              <a:t> forestal = per </a:t>
            </a:r>
            <a:r>
              <a:rPr lang="es-ES" dirty="0" err="1"/>
              <a:t>obtenir</a:t>
            </a:r>
            <a:r>
              <a:rPr lang="es-ES" dirty="0"/>
              <a:t> </a:t>
            </a:r>
            <a:r>
              <a:rPr lang="es-ES" dirty="0" err="1"/>
              <a:t>matèries</a:t>
            </a:r>
            <a:r>
              <a:rPr lang="es-ES" dirty="0"/>
              <a:t> </a:t>
            </a:r>
            <a:r>
              <a:rPr lang="es-ES" dirty="0" err="1"/>
              <a:t>primeres</a:t>
            </a:r>
            <a:r>
              <a:rPr lang="es-ES" dirty="0"/>
              <a:t> i </a:t>
            </a:r>
            <a:r>
              <a:rPr lang="es-ES" dirty="0" err="1"/>
              <a:t>aliments</a:t>
            </a:r>
            <a:r>
              <a:rPr lang="es-ES" dirty="0"/>
              <a:t>.</a:t>
            </a:r>
          </a:p>
          <a:p>
            <a:endParaRPr lang="ca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6168E7-908E-2342-8785-738E09156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545" y="2706987"/>
            <a:ext cx="3127829" cy="17569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6003885-4CFB-FC4F-A1E8-BEF52C635FFA}"/>
              </a:ext>
            </a:extLst>
          </p:cNvPr>
          <p:cNvSpPr txBox="1"/>
          <p:nvPr/>
        </p:nvSpPr>
        <p:spPr>
          <a:xfrm>
            <a:off x="4319716" y="4759163"/>
            <a:ext cx="3207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/>
              <a:t>Sector </a:t>
            </a:r>
            <a:r>
              <a:rPr lang="es-ES" b="1" u="sng" dirty="0" err="1"/>
              <a:t>secundari</a:t>
            </a:r>
            <a:r>
              <a:rPr lang="es-ES" b="1" u="sng" dirty="0"/>
              <a:t>:</a:t>
            </a:r>
            <a:r>
              <a:rPr lang="es-ES" b="1" dirty="0"/>
              <a:t> </a:t>
            </a:r>
            <a:r>
              <a:rPr lang="es-ES" dirty="0" err="1"/>
              <a:t>indústria</a:t>
            </a:r>
            <a:r>
              <a:rPr lang="es-ES" dirty="0"/>
              <a:t>, </a:t>
            </a:r>
            <a:r>
              <a:rPr lang="es-ES" dirty="0" err="1"/>
              <a:t>construcció</a:t>
            </a:r>
            <a:r>
              <a:rPr lang="es-ES" dirty="0"/>
              <a:t> = </a:t>
            </a:r>
            <a:r>
              <a:rPr lang="es-ES" dirty="0" err="1"/>
              <a:t>transformació</a:t>
            </a:r>
            <a:r>
              <a:rPr lang="es-ES" dirty="0"/>
              <a:t> de </a:t>
            </a:r>
            <a:r>
              <a:rPr lang="es-ES" dirty="0" err="1"/>
              <a:t>matèries</a:t>
            </a:r>
            <a:r>
              <a:rPr lang="es-ES" dirty="0"/>
              <a:t> </a:t>
            </a:r>
            <a:r>
              <a:rPr lang="es-ES" dirty="0" err="1"/>
              <a:t>primeres</a:t>
            </a:r>
            <a:r>
              <a:rPr lang="es-ES" dirty="0"/>
              <a:t> en </a:t>
            </a:r>
            <a:r>
              <a:rPr lang="es-ES" dirty="0" err="1"/>
              <a:t>productes</a:t>
            </a:r>
            <a:r>
              <a:rPr lang="es-ES" dirty="0"/>
              <a:t> </a:t>
            </a:r>
            <a:r>
              <a:rPr lang="es-ES" dirty="0" err="1"/>
              <a:t>elaborats</a:t>
            </a:r>
            <a:r>
              <a:rPr lang="es-ES" dirty="0"/>
              <a:t>. </a:t>
            </a:r>
          </a:p>
          <a:p>
            <a:endParaRPr lang="ca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D085712-958C-0D48-A4B7-BDFC7EA9C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841" y="2310202"/>
            <a:ext cx="3251050" cy="234888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E820C34-CA64-DE41-80DE-28C3D176FAA4}"/>
              </a:ext>
            </a:extLst>
          </p:cNvPr>
          <p:cNvSpPr txBox="1"/>
          <p:nvPr/>
        </p:nvSpPr>
        <p:spPr>
          <a:xfrm>
            <a:off x="8290841" y="4759163"/>
            <a:ext cx="3251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/>
              <a:t>Sector </a:t>
            </a:r>
            <a:r>
              <a:rPr lang="es-ES" b="1" u="sng" dirty="0" err="1"/>
              <a:t>terciari</a:t>
            </a:r>
            <a:r>
              <a:rPr lang="es-ES" b="1" u="sng" dirty="0"/>
              <a:t>: </a:t>
            </a:r>
            <a:r>
              <a:rPr lang="es-ES" dirty="0" err="1"/>
              <a:t>comerç</a:t>
            </a:r>
            <a:r>
              <a:rPr lang="es-ES" dirty="0"/>
              <a:t>, </a:t>
            </a:r>
            <a:r>
              <a:rPr lang="es-ES" dirty="0" err="1"/>
              <a:t>transport</a:t>
            </a:r>
            <a:r>
              <a:rPr lang="es-ES" dirty="0"/>
              <a:t>, </a:t>
            </a:r>
            <a:r>
              <a:rPr lang="es-ES" dirty="0" err="1"/>
              <a:t>sanitat</a:t>
            </a:r>
            <a:r>
              <a:rPr lang="es-ES" dirty="0"/>
              <a:t>, </a:t>
            </a:r>
            <a:r>
              <a:rPr lang="es-ES" dirty="0" err="1"/>
              <a:t>turisme</a:t>
            </a:r>
            <a:r>
              <a:rPr lang="es-ES" dirty="0"/>
              <a:t>, </a:t>
            </a:r>
            <a:r>
              <a:rPr lang="es-ES" dirty="0" err="1"/>
              <a:t>educació</a:t>
            </a:r>
            <a:r>
              <a:rPr lang="es-ES" dirty="0"/>
              <a:t> = </a:t>
            </a:r>
            <a:r>
              <a:rPr lang="es-ES" dirty="0" err="1"/>
              <a:t>ofereix</a:t>
            </a:r>
            <a:r>
              <a:rPr lang="es-ES" dirty="0"/>
              <a:t> </a:t>
            </a:r>
            <a:r>
              <a:rPr lang="es-ES" dirty="0" err="1"/>
              <a:t>serveis</a:t>
            </a:r>
            <a:r>
              <a:rPr lang="es-ES" dirty="0"/>
              <a:t>, no </a:t>
            </a:r>
            <a:r>
              <a:rPr lang="es-ES" dirty="0" err="1"/>
              <a:t>béns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. </a:t>
            </a:r>
            <a:r>
              <a:rPr lang="es-ES" dirty="0" err="1"/>
              <a:t>És</a:t>
            </a:r>
            <a:r>
              <a:rPr lang="es-ES" dirty="0"/>
              <a:t> un sector en auge (</a:t>
            </a:r>
            <a:r>
              <a:rPr lang="es-ES" dirty="0" err="1"/>
              <a:t>revolució</a:t>
            </a:r>
            <a:r>
              <a:rPr lang="es-ES" dirty="0"/>
              <a:t> del </a:t>
            </a:r>
            <a:r>
              <a:rPr lang="es-ES" dirty="0" err="1"/>
              <a:t>terciari</a:t>
            </a:r>
            <a:r>
              <a:rPr lang="es-ES" dirty="0"/>
              <a:t>).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35756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68B1A0-3642-8941-A923-E6A454A9CA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977900"/>
            <a:ext cx="8761413" cy="3416300"/>
          </a:xfrm>
        </p:spPr>
        <p:txBody>
          <a:bodyPr/>
          <a:lstStyle/>
          <a:p>
            <a:r>
              <a:rPr lang="es-ES" dirty="0"/>
              <a:t>També hi ha un </a:t>
            </a:r>
            <a:r>
              <a:rPr lang="es-ES" dirty="0" err="1"/>
              <a:t>darrer</a:t>
            </a:r>
            <a:r>
              <a:rPr lang="es-ES" dirty="0"/>
              <a:t> sector </a:t>
            </a:r>
            <a:r>
              <a:rPr lang="es-ES" dirty="0" err="1"/>
              <a:t>econòmic</a:t>
            </a:r>
            <a:r>
              <a:rPr lang="es-ES" dirty="0"/>
              <a:t>: </a:t>
            </a:r>
            <a:r>
              <a:rPr lang="es-ES" b="1" u="sng" dirty="0"/>
              <a:t>el Sector </a:t>
            </a:r>
            <a:r>
              <a:rPr lang="es-ES" b="1" u="sng" dirty="0" err="1"/>
              <a:t>quaternari</a:t>
            </a:r>
            <a:r>
              <a:rPr lang="es-ES" b="1" u="sng" dirty="0"/>
              <a:t>.</a:t>
            </a:r>
          </a:p>
          <a:p>
            <a:r>
              <a:rPr lang="es-ES" dirty="0"/>
              <a:t>Es dedica a la </a:t>
            </a:r>
            <a:r>
              <a:rPr lang="es-ES" dirty="0" err="1"/>
              <a:t>gestió</a:t>
            </a:r>
            <a:r>
              <a:rPr lang="es-ES" dirty="0"/>
              <a:t> i </a:t>
            </a:r>
            <a:r>
              <a:rPr lang="es-ES" dirty="0" err="1"/>
              <a:t>distribució</a:t>
            </a:r>
            <a:r>
              <a:rPr lang="es-ES" dirty="0"/>
              <a:t> de la </a:t>
            </a:r>
            <a:r>
              <a:rPr lang="es-ES" dirty="0" err="1"/>
              <a:t>informació</a:t>
            </a:r>
            <a:r>
              <a:rPr lang="es-ES" dirty="0"/>
              <a:t>, recerca i </a:t>
            </a:r>
            <a:r>
              <a:rPr lang="es-ES" dirty="0" err="1"/>
              <a:t>innovació</a:t>
            </a:r>
            <a:r>
              <a:rPr lang="es-ES" dirty="0"/>
              <a:t>. </a:t>
            </a:r>
          </a:p>
          <a:p>
            <a:r>
              <a:rPr lang="es-ES" dirty="0"/>
              <a:t>Per </a:t>
            </a:r>
            <a:r>
              <a:rPr lang="es-ES" dirty="0" err="1"/>
              <a:t>tant</a:t>
            </a:r>
            <a:r>
              <a:rPr lang="es-ES" dirty="0"/>
              <a:t>, es basa en el </a:t>
            </a:r>
            <a:r>
              <a:rPr lang="es-ES" dirty="0" err="1"/>
              <a:t>coneixement</a:t>
            </a:r>
            <a:r>
              <a:rPr lang="es-ES" dirty="0"/>
              <a:t>. </a:t>
            </a:r>
          </a:p>
          <a:p>
            <a:endParaRPr lang="ca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F658B5-7DFE-5F45-99F8-67C7CCE5C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47" y="2235200"/>
            <a:ext cx="5441585" cy="36213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CE7CAE-9A44-574D-A9F9-A7DFF1581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75429"/>
            <a:ext cx="4929688" cy="32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8B009-E5DE-A84F-BE32-AFF84345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Activitats p. 51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1FA739-CAFE-BE43-8FB8-6994C42C1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5271" y="740228"/>
            <a:ext cx="3755379" cy="5733143"/>
          </a:xfrm>
        </p:spPr>
        <p:txBody>
          <a:bodyPr>
            <a:normAutofit fontScale="85000" lnSpcReduction="20000"/>
          </a:bodyPr>
          <a:lstStyle/>
          <a:p>
            <a:r>
              <a:rPr lang="ca-ES" dirty="0"/>
              <a:t>2. </a:t>
            </a:r>
            <a:r>
              <a:rPr lang="ca-ES" dirty="0" err="1"/>
              <a:t>oBSERVA</a:t>
            </a:r>
            <a:r>
              <a:rPr lang="ca-ES" dirty="0"/>
              <a:t> EL GRÀFIC I COMPARA L’EVOLUCIÓ DE L’OCUPACIÓ A LA UNIÓ EUROPEA I ESPANYA? QUE VA PASSAR ENTRE EL 2007 I 2008?</a:t>
            </a:r>
          </a:p>
          <a:p>
            <a:endParaRPr lang="ca-ES" dirty="0"/>
          </a:p>
          <a:p>
            <a:r>
              <a:rPr lang="ca-ES" dirty="0"/>
              <a:t>3- </a:t>
            </a:r>
            <a:r>
              <a:rPr lang="ca-ES" dirty="0" err="1"/>
              <a:t>qUIN</a:t>
            </a:r>
            <a:r>
              <a:rPr lang="ca-ES" dirty="0"/>
              <a:t> SECTOR ECONÒMIC AUGMENTA EL NOMBRE D’EFECTIUS A ESCALA MUNDIAL?</a:t>
            </a:r>
          </a:p>
          <a:p>
            <a:endParaRPr lang="ca-ES" dirty="0"/>
          </a:p>
          <a:p>
            <a:r>
              <a:rPr lang="ca-ES" dirty="0"/>
              <a:t>4. PER QUÈ, COM MÉS NIVELL D’ESTUDIS, MÉS ELEVADES SÓN LES POSSIBILITATS DE TROBAR FEINA?</a:t>
            </a:r>
          </a:p>
          <a:p>
            <a:endParaRPr lang="ca-ES" dirty="0"/>
          </a:p>
          <a:p>
            <a:r>
              <a:rPr lang="ca-ES" dirty="0"/>
              <a:t>6. QUINA ÉS LA CARACTERÍSTICA FONAMENTAL DEL SECTOR PRIMARI? I LA DEL SECUNDARI?</a:t>
            </a:r>
          </a:p>
          <a:p>
            <a:endParaRPr lang="ca-ES" dirty="0"/>
          </a:p>
          <a:p>
            <a:r>
              <a:rPr lang="ca-ES" dirty="0"/>
              <a:t>8. EXPLICA EL CONCEPTE DE SECTOR QUATERNARI.</a:t>
            </a:r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748741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84DEB-00FD-544E-9153-07B8EA8F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/>
          <a:lstStyle/>
          <a:p>
            <a:r>
              <a:rPr lang="ca-ES" dirty="0"/>
              <a:t>13. Els sistemes econòmics</a:t>
            </a:r>
            <a:br>
              <a:rPr lang="ca-ES" dirty="0"/>
            </a:br>
            <a:r>
              <a:rPr lang="ca-ES" dirty="0"/>
              <a:t>(p. 52-53)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080773-37BC-E244-8912-90841D4B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56" y="3819070"/>
            <a:ext cx="3646714" cy="25527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63CEF1E-DDE0-AE4E-875C-ED3A14821A99}"/>
              </a:ext>
            </a:extLst>
          </p:cNvPr>
          <p:cNvSpPr/>
          <p:nvPr/>
        </p:nvSpPr>
        <p:spPr>
          <a:xfrm>
            <a:off x="743856" y="2355180"/>
            <a:ext cx="11012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u="sng" dirty="0" err="1">
                <a:solidFill>
                  <a:srgbClr val="000000"/>
                </a:solidFill>
                <a:latin typeface="Helvetica" pitchFamily="2" charset="0"/>
              </a:rPr>
              <a:t>Els</a:t>
            </a:r>
            <a:r>
              <a:rPr lang="es-ES" sz="2400" b="1" u="sng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ES" sz="2400" b="1" u="sng" dirty="0" err="1">
                <a:solidFill>
                  <a:srgbClr val="000000"/>
                </a:solidFill>
                <a:latin typeface="Helvetica" pitchFamily="2" charset="0"/>
              </a:rPr>
              <a:t>sistemes</a:t>
            </a:r>
            <a:r>
              <a:rPr lang="es-ES" sz="2400" b="1" u="sng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ES" sz="2400" b="1" u="sng" dirty="0" err="1">
                <a:solidFill>
                  <a:srgbClr val="000000"/>
                </a:solidFill>
                <a:latin typeface="Helvetica" pitchFamily="2" charset="0"/>
              </a:rPr>
              <a:t>econòmics</a:t>
            </a:r>
            <a:r>
              <a:rPr lang="es-ES" sz="2400" b="1" u="sng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" pitchFamily="2" charset="0"/>
              </a:rPr>
              <a:t>són</a:t>
            </a:r>
            <a:r>
              <a:rPr lang="es-ES" sz="2400" dirty="0">
                <a:solidFill>
                  <a:srgbClr val="000000"/>
                </a:solidFill>
                <a:latin typeface="Helvetica" pitchFamily="2" charset="0"/>
              </a:rPr>
              <a:t> la 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manera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com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es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produeixen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els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béns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i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serveis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en una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societat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.</a:t>
            </a:r>
          </a:p>
          <a:p>
            <a:pPr algn="r"/>
            <a:endParaRPr lang="es-ES" sz="2400" dirty="0">
              <a:solidFill>
                <a:srgbClr val="000000"/>
              </a:solidFill>
              <a:latin typeface="Helvetica Light" panose="020B0403020202020204" pitchFamily="34" charset="0"/>
            </a:endParaRPr>
          </a:p>
          <a:p>
            <a:pPr algn="r"/>
            <a:r>
              <a:rPr lang="es-ES" sz="2400" i="1" u="sng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Parlarem</a:t>
            </a:r>
            <a:r>
              <a:rPr lang="es-ES" sz="2400" i="1" u="sng" dirty="0">
                <a:solidFill>
                  <a:srgbClr val="000000"/>
                </a:solidFill>
                <a:latin typeface="Helvetica Light" panose="020B0403020202020204" pitchFamily="34" charset="0"/>
              </a:rPr>
              <a:t> de </a:t>
            </a:r>
            <a:r>
              <a:rPr lang="es-ES" sz="2400" i="1" u="sng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quatre</a:t>
            </a:r>
            <a:r>
              <a:rPr lang="es-ES" sz="2400" i="1" u="sng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i="1" u="sng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d’ells</a:t>
            </a:r>
            <a:r>
              <a:rPr lang="es-ES" sz="2400" i="1" u="sng" dirty="0">
                <a:solidFill>
                  <a:srgbClr val="000000"/>
                </a:solidFill>
                <a:latin typeface="Helvetica Light" panose="020B0403020202020204" pitchFamily="34" charset="0"/>
              </a:rPr>
              <a:t>:  </a:t>
            </a:r>
            <a:endParaRPr lang="es-ES" sz="2400" i="1" u="sng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7486BE8-9663-F148-897A-5E4B1FC1A12A}"/>
              </a:ext>
            </a:extLst>
          </p:cNvPr>
          <p:cNvSpPr/>
          <p:nvPr/>
        </p:nvSpPr>
        <p:spPr>
          <a:xfrm>
            <a:off x="5431969" y="4040309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pPr lvl="1"/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1. Sistema de </a:t>
            </a:r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subsistència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a les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societats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poc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desenvolupades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, les persones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produeixen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tot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allò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que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necessiten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per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cobrir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les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pròpies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necessitats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bàsiques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.</a:t>
            </a:r>
            <a:endParaRPr lang="es-ES" sz="2400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4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A4ED3D-9BC2-464E-91A8-A7BA933F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42" y="669472"/>
            <a:ext cx="3652699" cy="268332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A54EB8-8563-E54F-8CCC-0D87D858FD79}"/>
              </a:ext>
            </a:extLst>
          </p:cNvPr>
          <p:cNvSpPr/>
          <p:nvPr/>
        </p:nvSpPr>
        <p:spPr>
          <a:xfrm>
            <a:off x="319314" y="3410971"/>
            <a:ext cx="4501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000" dirty="0"/>
          </a:p>
          <a:p>
            <a:pPr lvl="1"/>
            <a:r>
              <a:rPr lang="es-ES" sz="2000" b="1" dirty="0">
                <a:solidFill>
                  <a:srgbClr val="000000"/>
                </a:solidFill>
                <a:latin typeface="Helvetica" pitchFamily="2" charset="0"/>
              </a:rPr>
              <a:t>2. El sistema capitalista o </a:t>
            </a:r>
            <a:r>
              <a:rPr lang="es-ES" sz="2000" b="1" dirty="0" err="1">
                <a:solidFill>
                  <a:srgbClr val="000000"/>
                </a:solidFill>
                <a:latin typeface="Helvetica" pitchFamily="2" charset="0"/>
              </a:rPr>
              <a:t>economia</a:t>
            </a:r>
            <a:r>
              <a:rPr lang="es-ES" sz="2000" b="1" dirty="0">
                <a:solidFill>
                  <a:srgbClr val="000000"/>
                </a:solidFill>
                <a:latin typeface="Helvetica" pitchFamily="2" charset="0"/>
              </a:rPr>
              <a:t> de </a:t>
            </a:r>
            <a:r>
              <a:rPr lang="es-ES" sz="2000" b="1" dirty="0" err="1">
                <a:solidFill>
                  <a:srgbClr val="000000"/>
                </a:solidFill>
                <a:latin typeface="Helvetica" pitchFamily="2" charset="0"/>
              </a:rPr>
              <a:t>mercat</a:t>
            </a:r>
            <a:r>
              <a:rPr lang="es-ES" sz="2000" b="1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el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més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estès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avui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.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L’economia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es regula per la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lliure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competencia, en base a la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llei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de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l’oferta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i la demanda a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l’hora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de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fixar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preus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.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Els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mitjans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de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producció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són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de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propietat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privada (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llegir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p. 53).</a:t>
            </a:r>
            <a:endParaRPr lang="es-ES" sz="2000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5A7EAE9-78D3-1740-A07F-1EB68202F5E1}"/>
              </a:ext>
            </a:extLst>
          </p:cNvPr>
          <p:cNvSpPr/>
          <p:nvPr/>
        </p:nvSpPr>
        <p:spPr>
          <a:xfrm>
            <a:off x="5036458" y="3512571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pPr lvl="1"/>
            <a:r>
              <a:rPr lang="es-ES" sz="2000" b="1" dirty="0">
                <a:solidFill>
                  <a:srgbClr val="000000"/>
                </a:solidFill>
                <a:latin typeface="Helvetica" pitchFamily="2" charset="0"/>
              </a:rPr>
              <a:t>3. El sistema </a:t>
            </a:r>
            <a:r>
              <a:rPr lang="es-ES" sz="2000" b="1" dirty="0" err="1">
                <a:solidFill>
                  <a:srgbClr val="000000"/>
                </a:solidFill>
                <a:latin typeface="Helvetica" pitchFamily="2" charset="0"/>
              </a:rPr>
              <a:t>d’economia</a:t>
            </a:r>
            <a:r>
              <a:rPr lang="es-ES" sz="2000" b="1" dirty="0">
                <a:solidFill>
                  <a:srgbClr val="000000"/>
                </a:solidFill>
                <a:latin typeface="Helvetica" pitchFamily="2" charset="0"/>
              </a:rPr>
              <a:t> planificada: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encara a Corea del Nord, Cuba i la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Xina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,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l’Estat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controla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l’economia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i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n’és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el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propietari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de les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empreses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,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decideix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què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produir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i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fixa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preus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i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com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es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repartiran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els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beneficis</a:t>
            </a:r>
            <a:r>
              <a:rPr lang="es-ES" sz="2000" dirty="0">
                <a:solidFill>
                  <a:srgbClr val="000000"/>
                </a:solidFill>
                <a:latin typeface="Helvetica Light" panose="020B0403020202020204" pitchFamily="34" charset="0"/>
              </a:rPr>
              <a:t>. </a:t>
            </a:r>
            <a:endParaRPr lang="es-ES" sz="2000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53216E-B09A-7041-80E0-C93607065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5" y="669472"/>
            <a:ext cx="4904299" cy="26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4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81F3060-B4C3-6643-B320-707A4B865872}"/>
              </a:ext>
            </a:extLst>
          </p:cNvPr>
          <p:cNvSpPr/>
          <p:nvPr/>
        </p:nvSpPr>
        <p:spPr>
          <a:xfrm>
            <a:off x="3483428" y="4078515"/>
            <a:ext cx="767805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pPr lvl="1"/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4. </a:t>
            </a:r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Economies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alternatives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rebutgen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el sistema capitalista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perquè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no atén a les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necessitats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reals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de la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població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i fomenta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desigualtats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. No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volen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un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model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únic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. </a:t>
            </a:r>
            <a:endParaRPr lang="es-ES" sz="2400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977E37-5E78-3B45-9BA2-FE0677236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35" y="1132114"/>
            <a:ext cx="4997450" cy="25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7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996C43-C7D3-054C-931B-BE7A37DB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/>
              <a:t>PRIMERA PART: </a:t>
            </a:r>
            <a:br>
              <a:rPr lang="ca-ES" dirty="0"/>
            </a:br>
            <a:r>
              <a:rPr lang="ca-ES" dirty="0"/>
              <a:t>L’ORGANITZACIÓ POLÍTICA DE LES SOCIETATS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AED5BBA-1693-9646-9307-3B4E30CE05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a-ES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06728615-51ED-8744-A120-7519DCDE7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0292" y="2415605"/>
            <a:ext cx="4940649" cy="4210047"/>
          </a:xfrm>
        </p:spPr>
        <p:txBody>
          <a:bodyPr>
            <a:normAutofit/>
          </a:bodyPr>
          <a:lstStyle/>
          <a:p>
            <a:r>
              <a:rPr lang="ca-ES" dirty="0"/>
              <a:t>Fem </a:t>
            </a:r>
            <a:r>
              <a:rPr lang="ca-ES" b="1" dirty="0"/>
              <a:t>l’avaluació inicial</a:t>
            </a:r>
            <a:r>
              <a:rPr lang="ca-ES" dirty="0"/>
              <a:t>! Llegim i responem (</a:t>
            </a:r>
            <a:r>
              <a:rPr lang="ca-ES" b="1" u="sng" dirty="0"/>
              <a:t>p. 22-23</a:t>
            </a:r>
            <a:r>
              <a:rPr lang="ca-ES" dirty="0"/>
              <a:t>)</a:t>
            </a:r>
          </a:p>
          <a:p>
            <a:endParaRPr lang="ca-ES" dirty="0"/>
          </a:p>
          <a:p>
            <a:pPr lvl="1"/>
            <a:r>
              <a:rPr lang="ca-ES" dirty="0"/>
              <a:t>En què es caracteritza un Estat democràtic? I un de no democràtic?</a:t>
            </a:r>
          </a:p>
          <a:p>
            <a:pPr lvl="1"/>
            <a:r>
              <a:rPr lang="ca-ES" dirty="0"/>
              <a:t>Què entens per Estat del Benestar?</a:t>
            </a:r>
          </a:p>
          <a:p>
            <a:pPr lvl="1"/>
            <a:r>
              <a:rPr lang="ca-ES" dirty="0"/>
              <a:t>Què són els ens supranacionals? Quins en coneixes?</a:t>
            </a:r>
          </a:p>
          <a:p>
            <a:pPr lvl="1"/>
            <a:r>
              <a:rPr lang="ca-ES" dirty="0"/>
              <a:t>Què és un ens </a:t>
            </a:r>
            <a:r>
              <a:rPr lang="ca-ES" dirty="0" err="1"/>
              <a:t>subestatal</a:t>
            </a:r>
            <a:r>
              <a:rPr lang="ca-ES" dirty="0"/>
              <a:t>? </a:t>
            </a:r>
          </a:p>
          <a:p>
            <a:pPr lvl="1"/>
            <a:r>
              <a:rPr lang="ca-ES" dirty="0"/>
              <a:t>Quins són els drets de la ciutadania en un Estat democràtic? I els deures?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D91E33-7739-8E4B-B4E2-B98E4D27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4" y="2415605"/>
            <a:ext cx="6445518" cy="394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4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0D6A97F-D684-6E4C-A421-99B11778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ACTIVITATS P. 53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870166-8924-2D4B-8AF9-852C7E36F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8" y="1335314"/>
            <a:ext cx="3755379" cy="460102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ca-ES" dirty="0"/>
              <a:t>LLEGEIX ELS TEXTOS SOBRE EL SISTEMA CAPITALISTA I RESPON. COM DEFINIRIES L’ECONOMIA CAPITALISTA? QUIN ÉS EL SEU PRINCIPI BÀSIC?</a:t>
            </a:r>
          </a:p>
          <a:p>
            <a:pPr marL="457200" indent="-457200">
              <a:buAutoNum type="arabicPeriod"/>
            </a:pPr>
            <a:endParaRPr lang="ca-ES" dirty="0"/>
          </a:p>
          <a:p>
            <a:pPr marL="457200" indent="-457200">
              <a:buAutoNum type="arabicPeriod"/>
            </a:pPr>
            <a:r>
              <a:rPr lang="ca-ES" dirty="0"/>
              <a:t>QUÈ ENTENEM PER SISTEMA ECONÒMIC? </a:t>
            </a:r>
          </a:p>
          <a:p>
            <a:pPr marL="457200" indent="-457200">
              <a:buAutoNum type="arabicPeriod"/>
            </a:pPr>
            <a:endParaRPr lang="ca-ES" dirty="0"/>
          </a:p>
          <a:p>
            <a:pPr marL="457200" indent="-457200">
              <a:buAutoNum type="arabicPeriod"/>
            </a:pPr>
            <a:r>
              <a:rPr lang="ca-ES" dirty="0"/>
              <a:t>DESTACA LES CARACTERÍSTIQUES D’UN SISTEMA D’ECONOMIA PLANIFICADA. INDICA EL NOM D’UN ESTAT ACTUAL ON ES MANTINGUI AQUEST TIPUS D’ECONOMIA. </a:t>
            </a:r>
          </a:p>
        </p:txBody>
      </p:sp>
    </p:spTree>
    <p:extLst>
      <p:ext uri="{BB962C8B-B14F-4D97-AF65-F5344CB8AC3E}">
        <p14:creationId xmlns:p14="http://schemas.microsoft.com/office/powerpoint/2010/main" val="3129480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C59FD-B18A-5745-998B-DE664190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800" dirty="0"/>
              <a:t>14. EL CAPITALISME I LES CRISIS ECONÒMIQUES (P.56-61)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B1240F-58B4-0648-8DE0-54809F26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2" y="2409371"/>
            <a:ext cx="5950857" cy="4136572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Les </a:t>
            </a:r>
            <a:r>
              <a:rPr lang="es-ES" sz="2400" b="1" dirty="0" err="1"/>
              <a:t>economies</a:t>
            </a:r>
            <a:r>
              <a:rPr lang="es-ES" sz="2400" b="1" dirty="0"/>
              <a:t> </a:t>
            </a:r>
            <a:r>
              <a:rPr lang="es-ES" sz="2400" b="1" dirty="0" err="1"/>
              <a:t>més</a:t>
            </a:r>
            <a:r>
              <a:rPr lang="es-ES" sz="2400" b="1" dirty="0"/>
              <a:t> </a:t>
            </a:r>
            <a:r>
              <a:rPr lang="es-ES" sz="2400" b="1" dirty="0" err="1"/>
              <a:t>avançades</a:t>
            </a:r>
            <a:r>
              <a:rPr lang="es-ES" sz="2400" b="1" dirty="0"/>
              <a:t> del </a:t>
            </a:r>
            <a:r>
              <a:rPr lang="es-ES" sz="2400" b="1" dirty="0" err="1"/>
              <a:t>món</a:t>
            </a:r>
            <a:r>
              <a:rPr lang="es-ES" sz="2400" dirty="0"/>
              <a:t> </a:t>
            </a:r>
            <a:r>
              <a:rPr lang="es-ES" sz="2400" dirty="0" err="1"/>
              <a:t>són</a:t>
            </a:r>
            <a:r>
              <a:rPr lang="es-ES" sz="2400" dirty="0"/>
              <a:t> </a:t>
            </a:r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b="1" dirty="0"/>
              <a:t>EEUU</a:t>
            </a:r>
            <a:r>
              <a:rPr lang="es-ES" sz="2400" dirty="0"/>
              <a:t>, la </a:t>
            </a:r>
            <a:r>
              <a:rPr lang="es-ES" sz="2400" b="1" dirty="0" err="1"/>
              <a:t>Xina</a:t>
            </a:r>
            <a:r>
              <a:rPr lang="es-ES" sz="2400" dirty="0"/>
              <a:t>, el </a:t>
            </a:r>
            <a:r>
              <a:rPr lang="es-ES" sz="2400" b="1" dirty="0" err="1"/>
              <a:t>Japó</a:t>
            </a:r>
            <a:r>
              <a:rPr lang="es-ES" sz="2400" dirty="0"/>
              <a:t>, el </a:t>
            </a:r>
            <a:r>
              <a:rPr lang="es-ES" sz="2400" b="1" dirty="0"/>
              <a:t>Brasil</a:t>
            </a:r>
            <a:r>
              <a:rPr lang="es-ES" sz="2400" dirty="0"/>
              <a:t> i </a:t>
            </a:r>
            <a:r>
              <a:rPr lang="es-ES" sz="2400" dirty="0" err="1"/>
              <a:t>Estats</a:t>
            </a:r>
            <a:r>
              <a:rPr lang="es-ES" sz="2400" dirty="0"/>
              <a:t> de la UE </a:t>
            </a:r>
            <a:r>
              <a:rPr lang="es-ES" sz="2400" dirty="0" err="1"/>
              <a:t>com</a:t>
            </a:r>
            <a:r>
              <a:rPr lang="es-ES" sz="2400" dirty="0"/>
              <a:t> </a:t>
            </a:r>
            <a:r>
              <a:rPr lang="es-ES" sz="2400" b="1" dirty="0" err="1"/>
              <a:t>Alemanya</a:t>
            </a:r>
            <a:r>
              <a:rPr lang="es-ES" sz="2400" dirty="0"/>
              <a:t>, </a:t>
            </a:r>
            <a:r>
              <a:rPr lang="es-ES" sz="2400" b="1" dirty="0" err="1"/>
              <a:t>França</a:t>
            </a:r>
            <a:r>
              <a:rPr lang="es-ES" sz="2400" dirty="0"/>
              <a:t> i el </a:t>
            </a:r>
            <a:r>
              <a:rPr lang="es-ES" sz="2400" b="1" dirty="0" err="1"/>
              <a:t>Regne</a:t>
            </a:r>
            <a:r>
              <a:rPr lang="es-ES" sz="2400" b="1" dirty="0"/>
              <a:t> </a:t>
            </a:r>
            <a:r>
              <a:rPr lang="es-ES" sz="2400" b="1" dirty="0" err="1"/>
              <a:t>Unit</a:t>
            </a:r>
            <a:r>
              <a:rPr lang="es-ES" sz="2400" dirty="0"/>
              <a:t>. </a:t>
            </a:r>
            <a:r>
              <a:rPr lang="es-ES" sz="2400" dirty="0" err="1"/>
              <a:t>S’han</a:t>
            </a:r>
            <a:r>
              <a:rPr lang="es-ES" sz="2400" dirty="0"/>
              <a:t> </a:t>
            </a:r>
            <a:r>
              <a:rPr lang="es-ES" sz="2400" dirty="0" err="1"/>
              <a:t>beneficiat</a:t>
            </a:r>
            <a:r>
              <a:rPr lang="es-ES" sz="2400" dirty="0"/>
              <a:t>, per </a:t>
            </a:r>
            <a:r>
              <a:rPr lang="es-ES" sz="2400" dirty="0" err="1"/>
              <a:t>tant</a:t>
            </a:r>
            <a:r>
              <a:rPr lang="es-ES" sz="2400" dirty="0"/>
              <a:t>, del sistema capitalista. </a:t>
            </a:r>
          </a:p>
          <a:p>
            <a:r>
              <a:rPr lang="es-ES" sz="2400" dirty="0"/>
              <a:t>Ara </a:t>
            </a:r>
            <a:r>
              <a:rPr lang="es-ES" sz="2400" dirty="0" err="1"/>
              <a:t>bé</a:t>
            </a:r>
            <a:r>
              <a:rPr lang="es-ES" sz="2400" dirty="0"/>
              <a:t>, el </a:t>
            </a:r>
            <a:r>
              <a:rPr lang="es-ES" sz="2400" dirty="0" err="1"/>
              <a:t>capitalisme</a:t>
            </a:r>
            <a:r>
              <a:rPr lang="es-ES" sz="2400" dirty="0"/>
              <a:t> té </a:t>
            </a:r>
            <a:r>
              <a:rPr lang="es-ES" sz="2400" b="1" dirty="0" err="1"/>
              <a:t>desavantatges</a:t>
            </a:r>
            <a:r>
              <a:rPr lang="es-ES" sz="2400" dirty="0"/>
              <a:t>, </a:t>
            </a:r>
            <a:r>
              <a:rPr lang="es-ES" sz="2400" dirty="0" err="1"/>
              <a:t>com</a:t>
            </a:r>
            <a:r>
              <a:rPr lang="es-ES" sz="2400" dirty="0"/>
              <a:t> la </a:t>
            </a:r>
            <a:r>
              <a:rPr lang="es-ES" sz="2400" dirty="0" err="1"/>
              <a:t>desigualtat</a:t>
            </a:r>
            <a:r>
              <a:rPr lang="es-ES" sz="2400" dirty="0"/>
              <a:t> que genera i la </a:t>
            </a:r>
            <a:r>
              <a:rPr lang="es-ES" sz="2400" dirty="0" err="1"/>
              <a:t>seva</a:t>
            </a:r>
            <a:r>
              <a:rPr lang="es-ES" sz="2400" dirty="0"/>
              <a:t> </a:t>
            </a:r>
            <a:r>
              <a:rPr lang="es-ES" sz="2400" dirty="0" err="1"/>
              <a:t>inestabilitat</a:t>
            </a:r>
            <a:r>
              <a:rPr lang="es-ES" sz="2400" dirty="0"/>
              <a:t> cíclica, que genera </a:t>
            </a:r>
            <a:r>
              <a:rPr lang="es-ES" sz="2400" b="1" dirty="0"/>
              <a:t>crisis </a:t>
            </a:r>
            <a:r>
              <a:rPr lang="es-ES" sz="2400" b="1" dirty="0" err="1"/>
              <a:t>econòmiques</a:t>
            </a:r>
            <a:r>
              <a:rPr lang="es-ES" sz="2400" dirty="0"/>
              <a:t>. </a:t>
            </a:r>
          </a:p>
          <a:p>
            <a:endParaRPr lang="ca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617E56B-F93E-3346-83EC-9668F1EE22FF}"/>
              </a:ext>
            </a:extLst>
          </p:cNvPr>
          <p:cNvSpPr/>
          <p:nvPr/>
        </p:nvSpPr>
        <p:spPr>
          <a:xfrm>
            <a:off x="6589483" y="4477657"/>
            <a:ext cx="5021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u="sng" dirty="0">
                <a:solidFill>
                  <a:schemeClr val="tx2"/>
                </a:solidFill>
              </a:rPr>
              <a:t>ACTIVITAT: PER QUÈ?</a:t>
            </a:r>
            <a:r>
              <a:rPr lang="es-ES" sz="2000" i="1" u="sng" dirty="0">
                <a:solidFill>
                  <a:schemeClr val="tx2"/>
                </a:solidFill>
              </a:rPr>
              <a:t> - REDACTA UN ESQUEMA O MAPA CONCEPTUAL SOBRE LES CAUSES I CONSEQÜÈNCIES DE LES CRISIS. PER FER-HO, T’HAS DE BASAR EN LA LECTURA DE LES PÀGINES 60-61</a:t>
            </a:r>
            <a:endParaRPr lang="es-ES" sz="2000" dirty="0">
              <a:solidFill>
                <a:schemeClr val="tx2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836705-BB3C-5146-8E27-AE4DA0BE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483" y="2409371"/>
            <a:ext cx="4038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349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50FFC-9128-754A-8F93-7671D28F3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228" y="276452"/>
            <a:ext cx="8761413" cy="708025"/>
          </a:xfrm>
        </p:spPr>
        <p:txBody>
          <a:bodyPr/>
          <a:lstStyle/>
          <a:p>
            <a:r>
              <a:rPr lang="ca-ES" dirty="0">
                <a:solidFill>
                  <a:schemeClr val="tx2"/>
                </a:solidFill>
              </a:rPr>
              <a:t>Per què es produeixen crisis econòmiques?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64BDCF1-60C0-1047-A375-33BBAC0C9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73262"/>
              </p:ext>
            </p:extLst>
          </p:nvPr>
        </p:nvGraphicFramePr>
        <p:xfrm>
          <a:off x="333829" y="1474408"/>
          <a:ext cx="11437258" cy="4969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44312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75CF9-813C-9B45-B605-21ED435C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ACTIVITATS P. 61/65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AE1755-5168-004B-AE2D-3A59C4187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8" y="957943"/>
            <a:ext cx="3755379" cy="5573485"/>
          </a:xfrm>
        </p:spPr>
        <p:txBody>
          <a:bodyPr>
            <a:normAutofit/>
          </a:bodyPr>
          <a:lstStyle/>
          <a:p>
            <a:r>
              <a:rPr lang="ca-ES" u="sng" dirty="0"/>
              <a:t>PÀGINA 61: </a:t>
            </a:r>
          </a:p>
          <a:p>
            <a:r>
              <a:rPr lang="ca-ES" dirty="0"/>
              <a:t>3. ÉS POSSIBLE EVITAR UNA CRISI ECONÒMICA EN UN SISTEMA ECONÒMIC CAPITALISTA? PER QUÈ?</a:t>
            </a:r>
          </a:p>
          <a:p>
            <a:r>
              <a:rPr lang="ca-ES" dirty="0"/>
              <a:t>7. INVESTIGA LA CRISIS ECONÒMICA QUE VA COMENÇAR L’ANY 2008 I ELABORA UN TEXT EN EL QUAL EXPLIQUIS ELS ASPECTES SEGUENTS...</a:t>
            </a:r>
          </a:p>
          <a:p>
            <a:endParaRPr lang="ca-ES" dirty="0"/>
          </a:p>
          <a:p>
            <a:r>
              <a:rPr lang="ca-ES" u="sng" dirty="0"/>
              <a:t>PÁGINA 65: </a:t>
            </a:r>
          </a:p>
          <a:p>
            <a:r>
              <a:rPr lang="ca-ES" dirty="0"/>
              <a:t>1. TREBALL AMB MAPES, LA CRISI ECONÒMICA DEL 2008.</a:t>
            </a:r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560983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4B682-2233-884E-92DE-138D92C9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15. </a:t>
            </a:r>
            <a:r>
              <a:rPr lang="es-ES" dirty="0" err="1"/>
              <a:t>L’economia</a:t>
            </a:r>
            <a:r>
              <a:rPr lang="es-ES" dirty="0"/>
              <a:t> a la UE i </a:t>
            </a:r>
            <a:r>
              <a:rPr lang="es-ES" dirty="0" err="1"/>
              <a:t>Espanya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(p. 56)</a:t>
            </a:r>
            <a:br>
              <a:rPr lang="es-ES" dirty="0"/>
            </a:br>
            <a:endParaRPr lang="ca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6E5081-197A-4E45-95D8-42189762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494722"/>
            <a:ext cx="11360426" cy="4363278"/>
          </a:xfrm>
        </p:spPr>
        <p:txBody>
          <a:bodyPr/>
          <a:lstStyle/>
          <a:p>
            <a:r>
              <a:rPr lang="es-ES" sz="2000" dirty="0"/>
              <a:t>La </a:t>
            </a:r>
            <a:r>
              <a:rPr lang="es-ES" sz="2000" b="1" dirty="0"/>
              <a:t>Unió Europea</a:t>
            </a:r>
            <a:r>
              <a:rPr lang="es-ES" sz="2000" dirty="0"/>
              <a:t> </a:t>
            </a:r>
            <a:r>
              <a:rPr lang="es-ES" sz="2000" dirty="0" err="1"/>
              <a:t>és</a:t>
            </a:r>
            <a:r>
              <a:rPr lang="es-ES" sz="2000" dirty="0"/>
              <a:t> un </a:t>
            </a:r>
            <a:r>
              <a:rPr lang="es-ES" sz="2000" dirty="0" err="1"/>
              <a:t>dels</a:t>
            </a:r>
            <a:r>
              <a:rPr lang="es-ES" sz="2000" dirty="0"/>
              <a:t> </a:t>
            </a:r>
            <a:r>
              <a:rPr lang="es-ES" sz="2000" dirty="0" err="1"/>
              <a:t>principals</a:t>
            </a:r>
            <a:r>
              <a:rPr lang="es-ES" sz="2000" dirty="0"/>
              <a:t> </a:t>
            </a:r>
            <a:r>
              <a:rPr lang="es-ES" sz="2000" dirty="0" err="1"/>
              <a:t>agents</a:t>
            </a:r>
            <a:r>
              <a:rPr lang="es-ES" sz="2000" dirty="0"/>
              <a:t> </a:t>
            </a:r>
            <a:r>
              <a:rPr lang="es-ES" sz="2000" dirty="0" err="1"/>
              <a:t>econòmics</a:t>
            </a:r>
            <a:r>
              <a:rPr lang="es-ES" sz="2000" dirty="0"/>
              <a:t> del planeta, si </a:t>
            </a:r>
            <a:r>
              <a:rPr lang="es-ES" sz="2000" dirty="0" err="1"/>
              <a:t>bé</a:t>
            </a:r>
            <a:r>
              <a:rPr lang="es-ES" sz="2000" dirty="0"/>
              <a:t> la </a:t>
            </a:r>
            <a:r>
              <a:rPr lang="es-ES" sz="2000" b="1" dirty="0" err="1"/>
              <a:t>recessió</a:t>
            </a:r>
            <a:r>
              <a:rPr lang="es-ES" sz="2000" dirty="0"/>
              <a:t> iniciada el 2007 la va debilitar, </a:t>
            </a:r>
            <a:r>
              <a:rPr lang="es-ES" sz="2000" dirty="0" err="1"/>
              <a:t>generant</a:t>
            </a:r>
            <a:r>
              <a:rPr lang="es-ES" sz="2000" dirty="0"/>
              <a:t>: </a:t>
            </a:r>
          </a:p>
          <a:p>
            <a:pPr lvl="1"/>
            <a:r>
              <a:rPr lang="es-ES" sz="2000" dirty="0" err="1"/>
              <a:t>creixement</a:t>
            </a:r>
            <a:r>
              <a:rPr lang="es-ES" sz="2000" dirty="0"/>
              <a:t> </a:t>
            </a:r>
            <a:r>
              <a:rPr lang="es-ES" sz="2000" dirty="0" err="1"/>
              <a:t>econòmic</a:t>
            </a:r>
            <a:r>
              <a:rPr lang="es-ES" sz="2000" dirty="0"/>
              <a:t> feble</a:t>
            </a:r>
          </a:p>
          <a:p>
            <a:pPr lvl="1"/>
            <a:r>
              <a:rPr lang="es-ES" sz="2000" dirty="0" err="1"/>
              <a:t>inflació</a:t>
            </a:r>
            <a:r>
              <a:rPr lang="es-ES" sz="2000" dirty="0"/>
              <a:t> </a:t>
            </a:r>
            <a:r>
              <a:rPr lang="es-ES" sz="2000" dirty="0" err="1"/>
              <a:t>baixa</a:t>
            </a:r>
            <a:endParaRPr lang="es-ES" sz="2000" dirty="0"/>
          </a:p>
          <a:p>
            <a:pPr lvl="1"/>
            <a:r>
              <a:rPr lang="es-ES" sz="2000" dirty="0" err="1"/>
              <a:t>taxa</a:t>
            </a:r>
            <a:r>
              <a:rPr lang="es-ES" sz="2000" dirty="0"/>
              <a:t> </a:t>
            </a:r>
            <a:r>
              <a:rPr lang="es-ES" sz="2000" dirty="0" err="1"/>
              <a:t>d’atur</a:t>
            </a:r>
            <a:r>
              <a:rPr lang="es-ES" sz="2000" dirty="0"/>
              <a:t> i </a:t>
            </a:r>
            <a:r>
              <a:rPr lang="es-ES" sz="2000" dirty="0" err="1"/>
              <a:t>endeutament</a:t>
            </a:r>
            <a:r>
              <a:rPr lang="es-ES" sz="2000" dirty="0"/>
              <a:t> elevada en </a:t>
            </a:r>
            <a:r>
              <a:rPr lang="es-ES" sz="2000" dirty="0" err="1"/>
              <a:t>alguns</a:t>
            </a:r>
            <a:r>
              <a:rPr lang="es-ES" sz="2000" dirty="0"/>
              <a:t> </a:t>
            </a:r>
            <a:r>
              <a:rPr lang="es-ES" sz="2000" dirty="0" err="1"/>
              <a:t>països</a:t>
            </a:r>
            <a:endParaRPr lang="es-ES" sz="2000" dirty="0"/>
          </a:p>
          <a:p>
            <a:r>
              <a:rPr lang="es-ES" sz="2000" dirty="0" err="1"/>
              <a:t>Actualment</a:t>
            </a:r>
            <a:r>
              <a:rPr lang="es-ES" sz="2000" dirty="0"/>
              <a:t>, es busca donar </a:t>
            </a:r>
            <a:r>
              <a:rPr lang="es-ES" sz="2000" dirty="0" err="1"/>
              <a:t>resposta</a:t>
            </a:r>
            <a:r>
              <a:rPr lang="es-ES" sz="2000" dirty="0"/>
              <a:t> a la </a:t>
            </a:r>
            <a:r>
              <a:rPr lang="es-ES" sz="2000" dirty="0" err="1"/>
              <a:t>crisi</a:t>
            </a:r>
            <a:r>
              <a:rPr lang="es-ES" sz="2000" dirty="0"/>
              <a:t> </a:t>
            </a:r>
            <a:r>
              <a:rPr lang="es-ES" sz="2000" dirty="0" err="1"/>
              <a:t>mitjançant</a:t>
            </a:r>
            <a:r>
              <a:rPr lang="es-ES" sz="2000" dirty="0"/>
              <a:t> </a:t>
            </a:r>
            <a:r>
              <a:rPr lang="es-ES" sz="2000" b="1" dirty="0" err="1"/>
              <a:t>polítiques</a:t>
            </a:r>
            <a:r>
              <a:rPr lang="es-ES" sz="2000" b="1" dirty="0"/>
              <a:t> </a:t>
            </a:r>
            <a:r>
              <a:rPr lang="es-ES" sz="2000" b="1" dirty="0" err="1"/>
              <a:t>econòmiques</a:t>
            </a:r>
            <a:r>
              <a:rPr lang="es-ES" sz="2000" b="1" dirty="0"/>
              <a:t> i </a:t>
            </a:r>
            <a:r>
              <a:rPr lang="es-ES" sz="2000" b="1" dirty="0" err="1"/>
              <a:t>financeres</a:t>
            </a:r>
            <a:r>
              <a:rPr lang="es-ES" sz="2000" dirty="0"/>
              <a:t> comunes, </a:t>
            </a:r>
            <a:r>
              <a:rPr lang="es-ES" sz="2000" dirty="0" err="1"/>
              <a:t>inversió</a:t>
            </a:r>
            <a:r>
              <a:rPr lang="es-ES" sz="2000" dirty="0"/>
              <a:t> en recerca i </a:t>
            </a:r>
            <a:r>
              <a:rPr lang="es-ES" sz="2000" dirty="0" err="1"/>
              <a:t>innovació</a:t>
            </a:r>
            <a:r>
              <a:rPr lang="es-ES" sz="2000" dirty="0"/>
              <a:t>, </a:t>
            </a:r>
            <a:r>
              <a:rPr lang="es-ES" sz="2000" dirty="0" err="1"/>
              <a:t>combatre</a:t>
            </a:r>
            <a:r>
              <a:rPr lang="es-ES" sz="2000" dirty="0"/>
              <a:t> </a:t>
            </a:r>
            <a:r>
              <a:rPr lang="es-ES" sz="2000" dirty="0" err="1"/>
              <a:t>l’atur</a:t>
            </a:r>
            <a:r>
              <a:rPr lang="es-ES" sz="2000" dirty="0"/>
              <a:t> i </a:t>
            </a:r>
            <a:r>
              <a:rPr lang="es-ES" sz="2000" dirty="0" err="1"/>
              <a:t>reduir</a:t>
            </a:r>
            <a:r>
              <a:rPr lang="es-ES" sz="2000" dirty="0"/>
              <a:t> </a:t>
            </a:r>
            <a:r>
              <a:rPr lang="es-ES" sz="2000" dirty="0" err="1"/>
              <a:t>l’abandó</a:t>
            </a:r>
            <a:r>
              <a:rPr lang="es-ES" sz="2000" dirty="0"/>
              <a:t> escolar.</a:t>
            </a:r>
          </a:p>
          <a:p>
            <a:r>
              <a:rPr lang="es-ES" sz="2000" b="1" dirty="0"/>
              <a:t>Catalunya</a:t>
            </a:r>
            <a:r>
              <a:rPr lang="es-ES" sz="2000" dirty="0"/>
              <a:t> es un </a:t>
            </a:r>
            <a:r>
              <a:rPr lang="es-ES" sz="2000" dirty="0" err="1"/>
              <a:t>potent</a:t>
            </a:r>
            <a:r>
              <a:rPr lang="es-ES" sz="2000" dirty="0"/>
              <a:t> </a:t>
            </a:r>
            <a:r>
              <a:rPr lang="es-ES" sz="2000" dirty="0" err="1"/>
              <a:t>agent</a:t>
            </a:r>
            <a:r>
              <a:rPr lang="es-ES" sz="2000" dirty="0"/>
              <a:t> </a:t>
            </a:r>
            <a:r>
              <a:rPr lang="es-ES" sz="2000" dirty="0" err="1"/>
              <a:t>econòmic</a:t>
            </a:r>
            <a:r>
              <a:rPr lang="es-ES" sz="2000" dirty="0"/>
              <a:t> </a:t>
            </a:r>
            <a:r>
              <a:rPr lang="es-ES" sz="2000" dirty="0" err="1"/>
              <a:t>dins</a:t>
            </a:r>
            <a:r>
              <a:rPr lang="es-ES" sz="2000" dirty="0"/>
              <a:t> la UE, </a:t>
            </a:r>
            <a:r>
              <a:rPr lang="es-ES" sz="2000" dirty="0" err="1"/>
              <a:t>però</a:t>
            </a:r>
            <a:r>
              <a:rPr lang="es-ES" sz="2000" dirty="0"/>
              <a:t> </a:t>
            </a:r>
            <a:r>
              <a:rPr lang="es-ES" sz="2000" dirty="0" err="1"/>
              <a:t>com</a:t>
            </a:r>
            <a:r>
              <a:rPr lang="es-ES" sz="2000" dirty="0"/>
              <a:t> </a:t>
            </a:r>
            <a:r>
              <a:rPr lang="es-ES" sz="2000" dirty="0" err="1"/>
              <a:t>l’economia</a:t>
            </a:r>
            <a:r>
              <a:rPr lang="es-ES" sz="2000" dirty="0"/>
              <a:t> </a:t>
            </a:r>
            <a:r>
              <a:rPr lang="es-ES" sz="2000" dirty="0" err="1"/>
              <a:t>espanyola</a:t>
            </a:r>
            <a:r>
              <a:rPr lang="es-ES" sz="2000" dirty="0"/>
              <a:t>, </a:t>
            </a:r>
            <a:r>
              <a:rPr lang="es-ES" sz="2000" dirty="0" err="1"/>
              <a:t>pateix</a:t>
            </a:r>
            <a:r>
              <a:rPr lang="es-ES" sz="2000" dirty="0"/>
              <a:t> </a:t>
            </a:r>
            <a:r>
              <a:rPr lang="es-ES" sz="2000" dirty="0" err="1"/>
              <a:t>d’unes</a:t>
            </a:r>
            <a:r>
              <a:rPr lang="es-ES" sz="2000" dirty="0"/>
              <a:t> </a:t>
            </a:r>
            <a:r>
              <a:rPr lang="es-ES" sz="2000" dirty="0" err="1"/>
              <a:t>taxes</a:t>
            </a:r>
            <a:r>
              <a:rPr lang="es-ES" sz="2000" dirty="0"/>
              <a:t> </a:t>
            </a:r>
            <a:r>
              <a:rPr lang="es-ES" sz="2000" dirty="0" err="1"/>
              <a:t>d’atur</a:t>
            </a:r>
            <a:r>
              <a:rPr lang="es-ES" sz="2000" dirty="0"/>
              <a:t> i </a:t>
            </a:r>
            <a:r>
              <a:rPr lang="es-ES" sz="2000" dirty="0" err="1"/>
              <a:t>inflació</a:t>
            </a:r>
            <a:r>
              <a:rPr lang="es-ES" sz="2000" dirty="0"/>
              <a:t> </a:t>
            </a:r>
            <a:r>
              <a:rPr lang="es-ES" sz="2000" dirty="0" err="1"/>
              <a:t>molt</a:t>
            </a:r>
            <a:r>
              <a:rPr lang="es-ES" sz="2000" dirty="0"/>
              <a:t> </a:t>
            </a:r>
            <a:r>
              <a:rPr lang="es-ES" sz="2000" dirty="0" err="1"/>
              <a:t>altes</a:t>
            </a:r>
            <a:r>
              <a:rPr lang="es-ES" sz="2000" dirty="0"/>
              <a:t>. 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83596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4E62D-DC1D-7148-BBAF-01F2FE23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81" y="901097"/>
            <a:ext cx="8761413" cy="706964"/>
          </a:xfrm>
        </p:spPr>
        <p:txBody>
          <a:bodyPr/>
          <a:lstStyle/>
          <a:p>
            <a:r>
              <a:rPr lang="ca-ES" sz="2800" dirty="0"/>
              <a:t>16. CONCEPTES SOBRE EL MERCAT LABORAL </a:t>
            </a:r>
            <a:br>
              <a:rPr lang="ca-ES" sz="2800" dirty="0"/>
            </a:br>
            <a:r>
              <a:rPr lang="ca-ES" sz="2800" dirty="0"/>
              <a:t>(P. 62-63)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69B9E0-258D-F542-AB29-8593377AF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2603500"/>
            <a:ext cx="5167086" cy="3492500"/>
          </a:xfrm>
        </p:spPr>
        <p:txBody>
          <a:bodyPr>
            <a:normAutofit fontScale="92500" lnSpcReduction="20000"/>
          </a:bodyPr>
          <a:lstStyle/>
          <a:p>
            <a:r>
              <a:rPr lang="es-ES" sz="2400" b="1" dirty="0" err="1"/>
              <a:t>Població</a:t>
            </a:r>
            <a:r>
              <a:rPr lang="es-ES" sz="2400" b="1" dirty="0"/>
              <a:t> activa:</a:t>
            </a:r>
            <a:r>
              <a:rPr lang="es-ES" sz="2400" dirty="0"/>
              <a:t> persones </a:t>
            </a:r>
            <a:r>
              <a:rPr lang="es-ES" sz="2400" dirty="0" err="1"/>
              <a:t>ocupades</a:t>
            </a:r>
            <a:r>
              <a:rPr lang="es-ES" sz="2400" dirty="0"/>
              <a:t> que es dediquen a </a:t>
            </a:r>
            <a:r>
              <a:rPr lang="es-ES" sz="2400" dirty="0" err="1"/>
              <a:t>produir</a:t>
            </a:r>
            <a:r>
              <a:rPr lang="es-ES" sz="2400" dirty="0"/>
              <a:t> </a:t>
            </a:r>
            <a:r>
              <a:rPr lang="es-ES" sz="2400" dirty="0" err="1"/>
              <a:t>béns</a:t>
            </a:r>
            <a:r>
              <a:rPr lang="es-ES" sz="2400" dirty="0"/>
              <a:t> i/o </a:t>
            </a:r>
            <a:r>
              <a:rPr lang="es-ES" sz="2400" dirty="0" err="1"/>
              <a:t>serveis</a:t>
            </a:r>
            <a:r>
              <a:rPr lang="es-ES" sz="2400" dirty="0"/>
              <a:t> + persones a </a:t>
            </a:r>
            <a:r>
              <a:rPr lang="es-ES" sz="2400" dirty="0" err="1"/>
              <a:t>l’atur</a:t>
            </a:r>
            <a:r>
              <a:rPr lang="es-ES" sz="2400" dirty="0"/>
              <a:t> o que busquen </a:t>
            </a:r>
            <a:r>
              <a:rPr lang="es-ES" sz="2400" dirty="0" err="1"/>
              <a:t>feina</a:t>
            </a:r>
            <a:r>
              <a:rPr lang="es-ES" sz="2400" dirty="0"/>
              <a:t> per 1r </a:t>
            </a:r>
            <a:r>
              <a:rPr lang="es-ES" sz="2400" dirty="0" err="1"/>
              <a:t>cop</a:t>
            </a:r>
            <a:r>
              <a:rPr lang="es-ES" sz="2400" dirty="0"/>
              <a:t>.</a:t>
            </a:r>
          </a:p>
          <a:p>
            <a:r>
              <a:rPr lang="es-ES" sz="2400" b="1" dirty="0" err="1"/>
              <a:t>Població</a:t>
            </a:r>
            <a:r>
              <a:rPr lang="es-ES" sz="2400" b="1" dirty="0"/>
              <a:t> ocupada: </a:t>
            </a:r>
            <a:r>
              <a:rPr lang="es-ES" sz="2400" dirty="0" err="1"/>
              <a:t>població</a:t>
            </a:r>
            <a:r>
              <a:rPr lang="es-ES" sz="2400" dirty="0"/>
              <a:t> activa que fa </a:t>
            </a:r>
            <a:r>
              <a:rPr lang="es-ES" sz="2400" dirty="0" err="1"/>
              <a:t>treballs</a:t>
            </a:r>
            <a:r>
              <a:rPr lang="es-ES" sz="2400" dirty="0"/>
              <a:t> </a:t>
            </a:r>
            <a:r>
              <a:rPr lang="es-ES" sz="2400" dirty="0" err="1"/>
              <a:t>remunerats</a:t>
            </a:r>
            <a:endParaRPr lang="es-ES" sz="2400" dirty="0"/>
          </a:p>
          <a:p>
            <a:r>
              <a:rPr lang="es-ES" sz="2400" b="1" dirty="0" err="1"/>
              <a:t>Taxa</a:t>
            </a:r>
            <a:r>
              <a:rPr lang="es-ES" sz="2400" b="1" dirty="0"/>
              <a:t> </a:t>
            </a:r>
            <a:r>
              <a:rPr lang="es-ES" sz="2400" b="1" dirty="0" err="1"/>
              <a:t>d’ocupació</a:t>
            </a:r>
            <a:r>
              <a:rPr lang="es-ES" sz="2400" b="1" dirty="0"/>
              <a:t>:</a:t>
            </a:r>
            <a:r>
              <a:rPr lang="es-ES" sz="2400" dirty="0"/>
              <a:t> </a:t>
            </a:r>
            <a:r>
              <a:rPr lang="es-ES" sz="2400" dirty="0" err="1"/>
              <a:t>relació</a:t>
            </a:r>
            <a:r>
              <a:rPr lang="es-ES" sz="2400" dirty="0"/>
              <a:t> de la </a:t>
            </a:r>
            <a:r>
              <a:rPr lang="es-ES" sz="2400" dirty="0" err="1"/>
              <a:t>població</a:t>
            </a:r>
            <a:r>
              <a:rPr lang="es-ES" sz="2400" dirty="0"/>
              <a:t> en </a:t>
            </a:r>
            <a:r>
              <a:rPr lang="es-ES" sz="2400" dirty="0" err="1"/>
              <a:t>edat</a:t>
            </a:r>
            <a:r>
              <a:rPr lang="es-ES" sz="2400" dirty="0"/>
              <a:t> de </a:t>
            </a:r>
            <a:r>
              <a:rPr lang="es-ES" sz="2400" dirty="0" err="1"/>
              <a:t>treballar</a:t>
            </a:r>
            <a:r>
              <a:rPr lang="es-ES" sz="2400" dirty="0"/>
              <a:t> i la </a:t>
            </a:r>
            <a:r>
              <a:rPr lang="es-ES" sz="2400" dirty="0" err="1"/>
              <a:t>població</a:t>
            </a:r>
            <a:r>
              <a:rPr lang="es-ES" sz="2400" dirty="0"/>
              <a:t> ocupada = indicador </a:t>
            </a:r>
            <a:r>
              <a:rPr lang="es-ES" sz="2400" dirty="0" err="1"/>
              <a:t>clau</a:t>
            </a:r>
            <a:r>
              <a:rPr lang="es-ES" sz="2400" dirty="0"/>
              <a:t> del </a:t>
            </a:r>
            <a:r>
              <a:rPr lang="es-ES" sz="2400" dirty="0" err="1"/>
              <a:t>benestar</a:t>
            </a:r>
            <a:r>
              <a:rPr lang="es-ES" sz="2400" dirty="0"/>
              <a:t> social.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438C29-F3EC-7A45-8002-371439444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59" y="2966358"/>
            <a:ext cx="6223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092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CD7706-99AC-A544-A7EF-E915A3B60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"/>
            <a:ext cx="12194766" cy="6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2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9BFCEA7-8677-2D49-AFF1-97899159FF6F}"/>
              </a:ext>
            </a:extLst>
          </p:cNvPr>
          <p:cNvSpPr/>
          <p:nvPr/>
        </p:nvSpPr>
        <p:spPr>
          <a:xfrm>
            <a:off x="914400" y="4315936"/>
            <a:ext cx="106244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Treballadors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autònoms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treballen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pel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seu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compte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, no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són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assalariats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d’una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empresa.</a:t>
            </a:r>
          </a:p>
          <a:p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Funcions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Helvetica" pitchFamily="2" charset="0"/>
              </a:rPr>
              <a:t>públiques</a:t>
            </a:r>
            <a:r>
              <a:rPr lang="es-ES" sz="2400" b="1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sanitat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,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educació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i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altres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serveis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públics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.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L’estat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convoca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oposicions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per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cobrir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aquestes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vacants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laborals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=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funcionaris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=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treballadors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 de </a:t>
            </a:r>
            <a:r>
              <a:rPr lang="es-ES" sz="2400" dirty="0" err="1">
                <a:solidFill>
                  <a:srgbClr val="000000"/>
                </a:solidFill>
                <a:latin typeface="Helvetica Light" panose="020B0403020202020204" pitchFamily="34" charset="0"/>
              </a:rPr>
              <a:t>l’Estat</a:t>
            </a:r>
            <a:r>
              <a:rPr lang="es-ES" sz="2400" dirty="0">
                <a:solidFill>
                  <a:srgbClr val="000000"/>
                </a:solidFill>
                <a:latin typeface="Helvetica Light" panose="020B0403020202020204" pitchFamily="34" charset="0"/>
              </a:rPr>
              <a:t>.</a:t>
            </a:r>
            <a:r>
              <a:rPr lang="es-ES" dirty="0">
                <a:solidFill>
                  <a:srgbClr val="000000"/>
                </a:solidFill>
                <a:latin typeface="Helvetica Light" panose="020B0403020202020204" pitchFamily="34" charset="0"/>
              </a:rPr>
              <a:t> </a:t>
            </a:r>
            <a:endParaRPr lang="es-ES" dirty="0">
              <a:solidFill>
                <a:srgbClr val="000000"/>
              </a:solidFill>
              <a:effectLst/>
              <a:latin typeface="Helvetica Light" panose="020B0403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841DD7-9D01-694F-9BC5-FE341CC7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287" y="424543"/>
            <a:ext cx="5976257" cy="2656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C4019A1-8F3D-4A40-A804-0B151C6C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93799"/>
            <a:ext cx="2775857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6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29330-B296-C042-B062-D9DEF934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ACTIVITAT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AFDD74-C858-8C41-B95B-94F4F7D0F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3329" y="1032814"/>
            <a:ext cx="4512671" cy="5573485"/>
          </a:xfrm>
        </p:spPr>
        <p:txBody>
          <a:bodyPr>
            <a:normAutofit/>
          </a:bodyPr>
          <a:lstStyle/>
          <a:p>
            <a:r>
              <a:rPr lang="ca-ES" dirty="0"/>
              <a:t>TENINT EN COMPTE LES SEGÜENTS DADES: </a:t>
            </a:r>
          </a:p>
          <a:p>
            <a:endParaRPr lang="ca-ES" dirty="0"/>
          </a:p>
          <a:p>
            <a:r>
              <a:rPr lang="ca-ES" dirty="0"/>
              <a:t>  </a:t>
            </a:r>
            <a:r>
              <a:rPr lang="ca-ES" dirty="0" err="1"/>
              <a:t>Poblacio</a:t>
            </a:r>
            <a:r>
              <a:rPr lang="ca-ES" dirty="0"/>
              <a:t>́ ocupada: 10 MILIONS</a:t>
            </a:r>
          </a:p>
          <a:p>
            <a:r>
              <a:rPr lang="ca-ES" dirty="0"/>
              <a:t>  </a:t>
            </a:r>
            <a:r>
              <a:rPr lang="ca-ES" dirty="0" err="1"/>
              <a:t>Poblacio</a:t>
            </a:r>
            <a:r>
              <a:rPr lang="ca-ES" dirty="0"/>
              <a:t>́ total: 30 MILIONS</a:t>
            </a:r>
          </a:p>
          <a:p>
            <a:r>
              <a:rPr lang="ca-ES" dirty="0"/>
              <a:t>  </a:t>
            </a:r>
            <a:r>
              <a:rPr lang="ca-ES" dirty="0" err="1"/>
              <a:t>Poblacio</a:t>
            </a:r>
            <a:r>
              <a:rPr lang="ca-ES" dirty="0"/>
              <a:t>́ </a:t>
            </a:r>
            <a:r>
              <a:rPr lang="ca-ES" dirty="0" err="1"/>
              <a:t>desempleada</a:t>
            </a:r>
            <a:r>
              <a:rPr lang="ca-ES" dirty="0"/>
              <a:t>: 5 MILIONS</a:t>
            </a:r>
          </a:p>
          <a:p>
            <a:r>
              <a:rPr lang="ca-ES" dirty="0"/>
              <a:t>  </a:t>
            </a:r>
            <a:r>
              <a:rPr lang="ca-ES" dirty="0" err="1"/>
              <a:t>Poblacio</a:t>
            </a:r>
            <a:r>
              <a:rPr lang="ca-ES" dirty="0"/>
              <a:t>́ en </a:t>
            </a:r>
            <a:r>
              <a:rPr lang="ca-ES" dirty="0" err="1"/>
              <a:t>edad</a:t>
            </a:r>
            <a:r>
              <a:rPr lang="ca-ES" dirty="0"/>
              <a:t> de TREBALLAR: 20 MILIONS</a:t>
            </a:r>
          </a:p>
          <a:p>
            <a:endParaRPr lang="ca-ES" dirty="0"/>
          </a:p>
          <a:p>
            <a:r>
              <a:rPr lang="ca-ES" dirty="0"/>
              <a:t> Calcula EL TOTAL DE LA POBLACIÓ ACTIVA I LA TAXA D’OCUPACIÓ. </a:t>
            </a:r>
            <a:endParaRPr lang="ca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70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292AF-EB69-C04B-82A0-9FB486834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1. Què és la </a:t>
            </a:r>
            <a:r>
              <a:rPr lang="ca-ES" b="1" u="sng" dirty="0"/>
              <a:t>geopolítica</a:t>
            </a:r>
            <a:r>
              <a:rPr lang="ca-ES" dirty="0"/>
              <a:t>? </a:t>
            </a:r>
            <a:br>
              <a:rPr lang="ca-ES" dirty="0"/>
            </a:br>
            <a:r>
              <a:rPr lang="ca-ES" sz="3200" dirty="0"/>
              <a:t>(p. 23) 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BF3301-F6B2-D844-97DC-65F7E6A11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0" y="3819557"/>
            <a:ext cx="3755379" cy="2536273"/>
          </a:xfrm>
        </p:spPr>
        <p:txBody>
          <a:bodyPr>
            <a:normAutofit fontScale="85000" lnSpcReduction="10000"/>
          </a:bodyPr>
          <a:lstStyle/>
          <a:p>
            <a:r>
              <a:rPr lang="ca-ES" dirty="0"/>
              <a:t>És l’estudi sobre </a:t>
            </a:r>
            <a:r>
              <a:rPr lang="ca-ES" b="1" dirty="0"/>
              <a:t>com s’organitza la societat en l’espai</a:t>
            </a:r>
          </a:p>
          <a:p>
            <a:endParaRPr lang="ca-ES" dirty="0"/>
          </a:p>
          <a:p>
            <a:r>
              <a:rPr lang="ca-ES" i="1" dirty="0"/>
              <a:t>QUINS  TEMES CREUS QUE POT ESTUDIAR? </a:t>
            </a:r>
          </a:p>
          <a:p>
            <a:r>
              <a:rPr lang="ca-ES" i="1" dirty="0"/>
              <a:t>Creus que al llarg d’aquest tema farem geopolítica?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42AA0D-5FB2-1549-A27C-EE3B4237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929" y="1282208"/>
            <a:ext cx="3766450" cy="22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53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E19DE5-CC24-864F-A34A-60AA5D8D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681587"/>
            <a:ext cx="3860260" cy="1735668"/>
          </a:xfrm>
        </p:spPr>
        <p:txBody>
          <a:bodyPr>
            <a:normAutofit fontScale="90000"/>
          </a:bodyPr>
          <a:lstStyle/>
          <a:p>
            <a:r>
              <a:rPr lang="es-ES" b="1" u="sng" dirty="0"/>
              <a:t>2. </a:t>
            </a:r>
            <a:r>
              <a:rPr lang="es-ES" b="1" dirty="0" err="1"/>
              <a:t>L’Estat</a:t>
            </a:r>
            <a:r>
              <a:rPr lang="es-ES" b="1" dirty="0"/>
              <a:t> </a:t>
            </a:r>
            <a:r>
              <a:rPr lang="es-ES" b="1" dirty="0" err="1"/>
              <a:t>com</a:t>
            </a:r>
            <a:r>
              <a:rPr lang="es-ES" b="1" dirty="0"/>
              <a:t> a </a:t>
            </a:r>
            <a:r>
              <a:rPr lang="es-ES" b="1" dirty="0" err="1"/>
              <a:t>organització</a:t>
            </a:r>
            <a:r>
              <a:rPr lang="es-ES" b="1" dirty="0"/>
              <a:t> política de la </a:t>
            </a:r>
            <a:r>
              <a:rPr lang="es-ES" b="1" dirty="0" err="1"/>
              <a:t>societat</a:t>
            </a:r>
            <a:r>
              <a:rPr lang="es-ES" b="1" dirty="0"/>
              <a:t> (</a:t>
            </a:r>
            <a:r>
              <a:rPr lang="es-ES" b="1" u="sng" dirty="0"/>
              <a:t>p.24-25</a:t>
            </a:r>
            <a:r>
              <a:rPr lang="es-ES" b="1" dirty="0"/>
              <a:t>)</a:t>
            </a:r>
            <a:br>
              <a:rPr lang="es-ES" dirty="0"/>
            </a:br>
            <a:endParaRPr lang="ca-ES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3A79570-56C0-D248-BA5F-5FAA6CA65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878111"/>
            <a:ext cx="3859212" cy="3394219"/>
          </a:xfrm>
        </p:spPr>
        <p:txBody>
          <a:bodyPr>
            <a:normAutofit fontScale="85000" lnSpcReduction="20000"/>
          </a:bodyPr>
          <a:lstStyle/>
          <a:p>
            <a:endParaRPr lang="ca-ES" sz="2400" dirty="0"/>
          </a:p>
          <a:p>
            <a:r>
              <a:rPr lang="ca-ES" sz="2400" b="1" u="sng" dirty="0"/>
              <a:t>2.1. Què és l’Estat? </a:t>
            </a:r>
          </a:p>
          <a:p>
            <a:endParaRPr lang="ca-ES" sz="2400" dirty="0"/>
          </a:p>
          <a:p>
            <a:r>
              <a:rPr lang="es-ES" sz="2400" dirty="0" err="1"/>
              <a:t>És</a:t>
            </a:r>
            <a:r>
              <a:rPr lang="es-ES" sz="2400" dirty="0"/>
              <a:t> el </a:t>
            </a:r>
            <a:r>
              <a:rPr lang="es-ES" sz="2400" b="1" dirty="0" err="1"/>
              <a:t>conjunt</a:t>
            </a:r>
            <a:r>
              <a:rPr lang="es-ES" sz="2400" b="1" dirty="0"/>
              <a:t> </a:t>
            </a:r>
            <a:r>
              <a:rPr lang="es-ES" sz="2400" b="1" dirty="0" err="1"/>
              <a:t>d’institucions</a:t>
            </a:r>
            <a:r>
              <a:rPr lang="es-ES" sz="2400" b="1" dirty="0"/>
              <a:t> </a:t>
            </a:r>
            <a:r>
              <a:rPr lang="es-ES" sz="2400" dirty="0" err="1"/>
              <a:t>creades</a:t>
            </a:r>
            <a:r>
              <a:rPr lang="es-ES" sz="2400" dirty="0"/>
              <a:t> per </a:t>
            </a:r>
            <a:r>
              <a:rPr lang="es-ES" sz="2400" dirty="0" err="1"/>
              <a:t>organitzar</a:t>
            </a:r>
            <a:r>
              <a:rPr lang="es-ES" sz="2400" dirty="0"/>
              <a:t> la vida i </a:t>
            </a:r>
            <a:r>
              <a:rPr lang="es-ES" sz="2400" dirty="0" err="1"/>
              <a:t>l'activitat</a:t>
            </a:r>
            <a:r>
              <a:rPr lang="es-ES" sz="2400" dirty="0"/>
              <a:t> de les persones que </a:t>
            </a:r>
            <a:r>
              <a:rPr lang="es-ES" sz="2400" dirty="0" err="1"/>
              <a:t>viuen</a:t>
            </a:r>
            <a:r>
              <a:rPr lang="es-ES" sz="2400" dirty="0"/>
              <a:t> en un </a:t>
            </a:r>
            <a:r>
              <a:rPr lang="es-ES" sz="2400" b="1" dirty="0" err="1"/>
              <a:t>mateix</a:t>
            </a:r>
            <a:r>
              <a:rPr lang="es-ES" sz="2400" b="1" dirty="0"/>
              <a:t> </a:t>
            </a:r>
            <a:r>
              <a:rPr lang="es-ES" sz="2400" b="1" dirty="0" err="1"/>
              <a:t>territori</a:t>
            </a:r>
            <a:r>
              <a:rPr lang="es-ES" sz="2400" b="1" dirty="0"/>
              <a:t> </a:t>
            </a:r>
            <a:r>
              <a:rPr lang="es-ES" sz="2400" dirty="0"/>
              <a:t>i que </a:t>
            </a:r>
            <a:r>
              <a:rPr lang="es-ES" sz="2400" dirty="0" err="1"/>
              <a:t>estan</a:t>
            </a:r>
            <a:r>
              <a:rPr lang="es-ES" sz="2400" dirty="0"/>
              <a:t> </a:t>
            </a:r>
            <a:r>
              <a:rPr lang="es-ES" sz="2400" dirty="0" err="1"/>
              <a:t>governades</a:t>
            </a:r>
            <a:r>
              <a:rPr lang="es-ES" sz="2400" dirty="0"/>
              <a:t> per unes </a:t>
            </a:r>
            <a:r>
              <a:rPr lang="es-ES" sz="2400" b="1" dirty="0" err="1"/>
              <a:t>mateixes</a:t>
            </a:r>
            <a:r>
              <a:rPr lang="es-ES" sz="2400" b="1" dirty="0"/>
              <a:t> </a:t>
            </a:r>
            <a:r>
              <a:rPr lang="es-ES" sz="2400" b="1" dirty="0" err="1"/>
              <a:t>lleis</a:t>
            </a:r>
            <a:r>
              <a:rPr lang="es-ES" sz="2400" b="1" dirty="0"/>
              <a:t> </a:t>
            </a:r>
            <a:r>
              <a:rPr lang="es-ES" sz="2400" dirty="0"/>
              <a:t>sota un </a:t>
            </a:r>
            <a:r>
              <a:rPr lang="es-ES" sz="2400" b="1" dirty="0" err="1"/>
              <a:t>mateix</a:t>
            </a:r>
            <a:r>
              <a:rPr lang="es-ES" sz="2400" b="1" dirty="0"/>
              <a:t> poder.</a:t>
            </a:r>
          </a:p>
          <a:p>
            <a:endParaRPr lang="ca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208DE4-9DDC-274F-9935-80D51870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657" y="1172478"/>
            <a:ext cx="3759773" cy="2256522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326E714-1DA5-D448-8617-95157262B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99" y="3786070"/>
            <a:ext cx="3727197" cy="248626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2369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D44924-18AB-D040-9ADB-6567229906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7657" y="816655"/>
            <a:ext cx="8761413" cy="4459287"/>
          </a:xfrm>
        </p:spPr>
        <p:txBody>
          <a:bodyPr/>
          <a:lstStyle/>
          <a:p>
            <a:r>
              <a:rPr lang="es-ES" sz="2400" dirty="0" err="1"/>
              <a:t>Els</a:t>
            </a:r>
            <a:r>
              <a:rPr lang="es-ES" sz="2400" dirty="0"/>
              <a:t> </a:t>
            </a:r>
            <a:r>
              <a:rPr lang="es-ES" sz="2400" dirty="0" err="1"/>
              <a:t>Estats</a:t>
            </a:r>
            <a:r>
              <a:rPr lang="es-ES" sz="2400" dirty="0"/>
              <a:t> administren el </a:t>
            </a:r>
            <a:r>
              <a:rPr lang="es-ES" sz="2400" dirty="0" err="1"/>
              <a:t>seu</a:t>
            </a:r>
            <a:r>
              <a:rPr lang="es-ES" sz="2400" dirty="0"/>
              <a:t> poder sobre un </a:t>
            </a:r>
            <a:r>
              <a:rPr lang="es-ES" sz="2400" b="1" dirty="0" err="1"/>
              <a:t>territori</a:t>
            </a:r>
            <a:r>
              <a:rPr lang="es-ES" sz="2400" dirty="0"/>
              <a:t>, </a:t>
            </a:r>
            <a:r>
              <a:rPr lang="es-ES" sz="2400" dirty="0" err="1"/>
              <a:t>delimitat</a:t>
            </a:r>
            <a:r>
              <a:rPr lang="es-ES" sz="2400" dirty="0"/>
              <a:t> per </a:t>
            </a:r>
            <a:r>
              <a:rPr lang="es-ES" sz="2400" b="1" dirty="0" err="1"/>
              <a:t>fronteres</a:t>
            </a:r>
            <a:r>
              <a:rPr lang="es-ES" sz="2400" dirty="0"/>
              <a:t>.</a:t>
            </a:r>
          </a:p>
          <a:p>
            <a:endParaRPr lang="es-ES" sz="2400" dirty="0"/>
          </a:p>
          <a:p>
            <a:r>
              <a:rPr lang="es-ES" sz="2400" dirty="0" err="1"/>
              <a:t>Però</a:t>
            </a:r>
            <a:r>
              <a:rPr lang="es-ES" sz="2400" dirty="0"/>
              <a:t> hi ha persones, </a:t>
            </a:r>
            <a:r>
              <a:rPr lang="es-ES" sz="2400" dirty="0" err="1"/>
              <a:t>amb</a:t>
            </a:r>
            <a:r>
              <a:rPr lang="es-ES" sz="2400" dirty="0"/>
              <a:t> </a:t>
            </a:r>
            <a:r>
              <a:rPr lang="es-ES" sz="2400" dirty="0" err="1"/>
              <a:t>drets</a:t>
            </a:r>
            <a:r>
              <a:rPr lang="es-ES" sz="2400" dirty="0"/>
              <a:t> i </a:t>
            </a:r>
            <a:r>
              <a:rPr lang="es-ES" sz="2400" dirty="0" err="1"/>
              <a:t>deures</a:t>
            </a:r>
            <a:r>
              <a:rPr lang="es-ES" sz="2400" dirty="0"/>
              <a:t> de </a:t>
            </a:r>
            <a:r>
              <a:rPr lang="es-ES" sz="2400" b="1" dirty="0"/>
              <a:t>cultures </a:t>
            </a:r>
            <a:r>
              <a:rPr lang="es-ES" sz="2400" b="1" dirty="0" err="1"/>
              <a:t>diferents</a:t>
            </a:r>
            <a:r>
              <a:rPr lang="es-ES" sz="2400" b="1" dirty="0"/>
              <a:t> </a:t>
            </a:r>
            <a:r>
              <a:rPr lang="es-ES" sz="2400" dirty="0"/>
              <a:t>i també de </a:t>
            </a:r>
            <a:r>
              <a:rPr lang="es-ES" sz="2400" b="1" dirty="0" err="1"/>
              <a:t>nacionalitats</a:t>
            </a:r>
            <a:r>
              <a:rPr lang="es-ES" sz="2400" b="1" dirty="0"/>
              <a:t> </a:t>
            </a:r>
            <a:r>
              <a:rPr lang="es-ES" sz="2400" b="1" dirty="0" err="1"/>
              <a:t>diferents</a:t>
            </a:r>
            <a:r>
              <a:rPr lang="es-ES" sz="2400" dirty="0"/>
              <a:t> = </a:t>
            </a:r>
            <a:r>
              <a:rPr lang="es-ES" sz="2400" dirty="0" err="1"/>
              <a:t>d’aquí</a:t>
            </a:r>
            <a:r>
              <a:rPr lang="es-ES" sz="2400" dirty="0"/>
              <a:t> </a:t>
            </a:r>
            <a:r>
              <a:rPr lang="es-ES" sz="2400" dirty="0" err="1"/>
              <a:t>l’existència</a:t>
            </a:r>
            <a:r>
              <a:rPr lang="es-ES" sz="2400" dirty="0"/>
              <a:t> </a:t>
            </a:r>
            <a:r>
              <a:rPr lang="es-ES" sz="2400" dirty="0" err="1"/>
              <a:t>d’autonomies</a:t>
            </a:r>
            <a:r>
              <a:rPr lang="es-ES" sz="2400" dirty="0"/>
              <a:t> i </a:t>
            </a:r>
            <a:r>
              <a:rPr lang="es-ES" sz="2400" dirty="0" err="1"/>
              <a:t>administracions</a:t>
            </a:r>
            <a:r>
              <a:rPr lang="es-ES" sz="2400" dirty="0"/>
              <a:t> </a:t>
            </a:r>
            <a:r>
              <a:rPr lang="es-ES" sz="2400" dirty="0" err="1"/>
              <a:t>diferenciades</a:t>
            </a:r>
            <a:r>
              <a:rPr lang="es-ES" sz="2400" dirty="0"/>
              <a:t> al </a:t>
            </a:r>
            <a:r>
              <a:rPr lang="es-ES" sz="2400" dirty="0" err="1"/>
              <a:t>territori</a:t>
            </a:r>
            <a:r>
              <a:rPr lang="es-ES" sz="2400" dirty="0"/>
              <a:t>.</a:t>
            </a:r>
          </a:p>
          <a:p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C4BCEC-7057-5D4A-9CBE-8FC22400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886" y="4202792"/>
            <a:ext cx="4064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302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{A3094ABD-556B-6A4D-B5C7-F6D2D27DE78A}tf10001076</Template>
  <TotalTime>571</TotalTime>
  <Words>2872</Words>
  <Application>Microsoft Macintosh PowerPoint</Application>
  <PresentationFormat>Panorámica</PresentationFormat>
  <Paragraphs>360</Paragraphs>
  <Slides>68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6" baseType="lpstr">
      <vt:lpstr>Arial</vt:lpstr>
      <vt:lpstr>Baskerville</vt:lpstr>
      <vt:lpstr>Century Gothic</vt:lpstr>
      <vt:lpstr>Helvetica</vt:lpstr>
      <vt:lpstr>Helvetica Light</vt:lpstr>
      <vt:lpstr>Wingdings</vt:lpstr>
      <vt:lpstr>Wingdings 3</vt:lpstr>
      <vt:lpstr>Sala de reuniones Ion</vt:lpstr>
      <vt:lpstr>Tema 1. Organització política i econòmica de les societats</vt:lpstr>
      <vt:lpstr>CONTINGUTS DE LA UNITAT  (ORGANITZACIÓ POLÍTICA DE LES SOCIETATS)</vt:lpstr>
      <vt:lpstr>CONTINGUTS DE LA UNITAT  (ORGANITZACIÓ ECONÒMICA DE LES SOCIETATS)</vt:lpstr>
      <vt:lpstr>OBJECTIUS (ORGANITZACIÓ POLÍTICA DE LES SOCIETATS)</vt:lpstr>
      <vt:lpstr>OBJECTIUS (ORGANITZACIÓ ECONÒMICA DE LES SOCIETATS)</vt:lpstr>
      <vt:lpstr>PRIMERA PART:  L’ORGANITZACIÓ POLÍTICA DE LES SOCIETATS</vt:lpstr>
      <vt:lpstr>1. Què és la geopolítica?  (p. 23)  </vt:lpstr>
      <vt:lpstr>2. L’Estat com a organització política de la societat (p.24-25) </vt:lpstr>
      <vt:lpstr>Presentación de PowerPoint</vt:lpstr>
      <vt:lpstr>2.2. Les funcions de l’Estat </vt:lpstr>
      <vt:lpstr>Presentación de PowerPoint</vt:lpstr>
      <vt:lpstr>2.3. Característiques dels estats democràtics</vt:lpstr>
      <vt:lpstr>(*) Com poden participar els ciutadans en el poder de l’Estat? </vt:lpstr>
      <vt:lpstr>Presentación de PowerPoint</vt:lpstr>
      <vt:lpstr>La democràcia directa normalment s’insereix allà on predomina la representativa, només per determinades qüestions: cas d’Espanya, França, EEUU, Amèrica Llatina…   Però a països com Lichtenstein, Suïssa i Llívia, predomina la democràcia directa.  </vt:lpstr>
      <vt:lpstr>Activitats p. 25</vt:lpstr>
      <vt:lpstr>3. LA DIVISIÓ DEL MÓN  Països rics, pobres i en vies de desenvolupament (p. 26-27)</vt:lpstr>
      <vt:lpstr>Presentación de PowerPoint</vt:lpstr>
      <vt:lpstr>Econòmicament, el món està dividit en tres tipus de països: </vt:lpstr>
      <vt:lpstr>Existeix el quart món? </vt:lpstr>
      <vt:lpstr>4. La globalització i les organitzacions supranacionals  (p. 28-29)</vt:lpstr>
      <vt:lpstr>Presentación de PowerPoint</vt:lpstr>
      <vt:lpstr>Presentación de PowerPoint</vt:lpstr>
      <vt:lpstr>Presentación de PowerPoint</vt:lpstr>
      <vt:lpstr>ACTIVITATS P. 29</vt:lpstr>
      <vt:lpstr>5. L’Estat de les Autonomies (p. 30-31)</vt:lpstr>
      <vt:lpstr>5.1. Què són les comunitats autònomes? </vt:lpstr>
      <vt:lpstr>5.2. Característiques de l’Estat de les Autonomies Espanyol </vt:lpstr>
      <vt:lpstr>5.3. Institucions autonòmiques de govern</vt:lpstr>
      <vt:lpstr> 6. Organització territorial de Catalunya  (p. 32-33) Comunitat autònoma organitzada en municipis, comarques i províncies.   </vt:lpstr>
      <vt:lpstr>Presentación de PowerPoint</vt:lpstr>
      <vt:lpstr>Presentación de PowerPoint</vt:lpstr>
      <vt:lpstr>Presentación de PowerPoint</vt:lpstr>
      <vt:lpstr>Activitats p. 31-33</vt:lpstr>
      <vt:lpstr>7. ESTATUT I GOVERN DE CATALUNYA  (p. 34-35)</vt:lpstr>
      <vt:lpstr>7.2. La Generalitat</vt:lpstr>
      <vt:lpstr>Presentación de PowerPoint</vt:lpstr>
      <vt:lpstr>Activitats p. 35</vt:lpstr>
      <vt:lpstr>8. La Unió Europea  (p. 36-37)</vt:lpstr>
      <vt:lpstr>8.1. Etapes de formació de la UE</vt:lpstr>
      <vt:lpstr>Presentación de PowerPoint</vt:lpstr>
      <vt:lpstr>Presentación de PowerPoint</vt:lpstr>
      <vt:lpstr>Presentación de PowerPoint</vt:lpstr>
      <vt:lpstr>Presentación de PowerPoint</vt:lpstr>
      <vt:lpstr>ACTIVITAT</vt:lpstr>
      <vt:lpstr> 8. Les organitzacions no governamentals (p. 38-39)  NO SURT A L’EXAMEN </vt:lpstr>
      <vt:lpstr>TREBALL DE TRIMESTRE:  CONEGUEM I PROMOCIONEM UNA ONG!</vt:lpstr>
      <vt:lpstr>SEGONA PART:  ORGANITZACIÓ ECONÒMICA DE LES SOCIETATS</vt:lpstr>
      <vt:lpstr>9. Les activitats econòmiques (p. 46-47)</vt:lpstr>
      <vt:lpstr>10. Les necessitats i el consum</vt:lpstr>
      <vt:lpstr>ACTIVITATS P. 47</vt:lpstr>
      <vt:lpstr>11. Factors de producció (p. 48-49)</vt:lpstr>
      <vt:lpstr>12.  Els agents econòmics (p. 49)</vt:lpstr>
      <vt:lpstr>13. Els sectors econòmics (p. 50-51)</vt:lpstr>
      <vt:lpstr>Presentación de PowerPoint</vt:lpstr>
      <vt:lpstr>Activitats p. 51 </vt:lpstr>
      <vt:lpstr>13. Els sistemes econòmics (p. 52-53)</vt:lpstr>
      <vt:lpstr>Presentación de PowerPoint</vt:lpstr>
      <vt:lpstr>Presentación de PowerPoint</vt:lpstr>
      <vt:lpstr>ACTIVITATS P. 53</vt:lpstr>
      <vt:lpstr>14. EL CAPITALISME I LES CRISIS ECONÒMIQUES (P.56-61)</vt:lpstr>
      <vt:lpstr>Per què es produeixen crisis econòmiques?</vt:lpstr>
      <vt:lpstr>ACTIVITATS P. 61/65</vt:lpstr>
      <vt:lpstr>15. L’economia a la UE i Espanya  (p. 56) </vt:lpstr>
      <vt:lpstr>16. CONCEPTES SOBRE EL MERCAT LABORAL  (P. 62-63)</vt:lpstr>
      <vt:lpstr>Presentación de PowerPoint</vt:lpstr>
      <vt:lpstr>Presentación de PowerPoint</vt:lpstr>
      <vt:lpstr>ACTIVITAT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1. Organització política i econòmica de les societats</dc:title>
  <dc:creator>Silvia Lopez</dc:creator>
  <cp:lastModifiedBy>Silvia Lopez</cp:lastModifiedBy>
  <cp:revision>65</cp:revision>
  <dcterms:created xsi:type="dcterms:W3CDTF">2018-09-04T19:28:18Z</dcterms:created>
  <dcterms:modified xsi:type="dcterms:W3CDTF">2018-09-07T15:10:26Z</dcterms:modified>
</cp:coreProperties>
</file>